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64" r:id="rId1"/>
  </p:sldMasterIdLst>
  <p:notesMasterIdLst>
    <p:notesMasterId r:id="rId21"/>
  </p:notesMasterIdLst>
  <p:sldIdLst>
    <p:sldId id="256" r:id="rId2"/>
    <p:sldId id="270" r:id="rId3"/>
    <p:sldId id="287" r:id="rId4"/>
    <p:sldId id="278" r:id="rId5"/>
    <p:sldId id="288" r:id="rId6"/>
    <p:sldId id="289" r:id="rId7"/>
    <p:sldId id="290" r:id="rId8"/>
    <p:sldId id="291" r:id="rId9"/>
    <p:sldId id="292" r:id="rId10"/>
    <p:sldId id="293" r:id="rId11"/>
    <p:sldId id="275" r:id="rId12"/>
    <p:sldId id="294" r:id="rId13"/>
    <p:sldId id="295" r:id="rId14"/>
    <p:sldId id="296" r:id="rId15"/>
    <p:sldId id="297" r:id="rId16"/>
    <p:sldId id="298" r:id="rId17"/>
    <p:sldId id="299" r:id="rId18"/>
    <p:sldId id="300" r:id="rId19"/>
    <p:sldId id="269" r:id="rId20"/>
  </p:sldIdLst>
  <p:sldSz cx="9144000" cy="5143500" type="screen16x9"/>
  <p:notesSz cx="6858000" cy="9144000"/>
  <p:embeddedFontLst>
    <p:embeddedFont>
      <p:font typeface="Nunito Sans" pitchFamily="2" charset="-52"/>
      <p:regular r:id="rId22"/>
      <p:bold r:id="rId23"/>
      <p:italic r:id="rId24"/>
      <p:boldItalic r:id="rId25"/>
    </p:embeddedFont>
    <p:embeddedFont>
      <p:font typeface="Nunito Sans Light" pitchFamily="2" charset="-52"/>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09593D-3B5A-43A0-BEA2-E3DD9A507957}">
  <a:tblStyle styleId="{EB09593D-3B5A-43A0-BEA2-E3DD9A507957}"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7F1"/>
          </a:solidFill>
        </a:fill>
      </a:tcStyle>
    </a:wholeTbl>
    <a:band1H>
      <a:tcTxStyle/>
      <a:tcStyle>
        <a:tcBdr/>
        <a:fill>
          <a:solidFill>
            <a:srgbClr val="CBCBE2"/>
          </a:solidFill>
        </a:fill>
      </a:tcStyle>
    </a:band1H>
    <a:band2H>
      <a:tcTxStyle/>
      <a:tcStyle>
        <a:tcBdr/>
      </a:tcStyle>
    </a:band2H>
    <a:band1V>
      <a:tcTxStyle/>
      <a:tcStyle>
        <a:tcBdr/>
        <a:fill>
          <a:solidFill>
            <a:srgbClr val="CBCBE2"/>
          </a:solidFill>
        </a:fill>
      </a:tcStyle>
    </a:band1V>
    <a:band2V>
      <a:tcTxStyle/>
      <a:tcStyle>
        <a:tcBdr/>
      </a:tcStyle>
    </a:band2V>
    <a:lastCol>
      <a:tcTxStyle b="on" i="off">
        <a:font>
          <a:latin typeface="Calibri"/>
          <a:ea typeface="Calibri"/>
          <a:cs typeface="Calibri"/>
        </a:font>
        <a:srgbClr val="FFFFFF"/>
      </a:tcTxStyle>
      <a:tcStyle>
        <a:tcBdr/>
        <a:fill>
          <a:solidFill>
            <a:srgbClr val="1E22AA"/>
          </a:solidFill>
        </a:fill>
      </a:tcStyle>
    </a:lastCol>
    <a:firstCol>
      <a:tcTxStyle b="on" i="off">
        <a:font>
          <a:latin typeface="Calibri"/>
          <a:ea typeface="Calibri"/>
          <a:cs typeface="Calibri"/>
        </a:font>
        <a:srgbClr val="FFFFFF"/>
      </a:tcTxStyle>
      <a:tcStyle>
        <a:tcBdr/>
        <a:fill>
          <a:solidFill>
            <a:srgbClr val="1E22AA"/>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1E22AA"/>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1E22AA"/>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38822" autoAdjust="0"/>
  </p:normalViewPr>
  <p:slideViewPr>
    <p:cSldViewPr snapToGrid="0">
      <p:cViewPr>
        <p:scale>
          <a:sx n="50" d="100"/>
          <a:sy n="50" d="100"/>
        </p:scale>
        <p:origin x="2076" y="-100"/>
      </p:cViewPr>
      <p:guideLst>
        <p:guide orient="horz" pos="1620"/>
        <p:guide pos="288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stevehoover/LF-Building-a-RISC-V-CPU-Core.gi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makerchip.com/sandbox?code_url=https:%2F%2Fraw.githubusercontent.com%2Fstevehoover%2FLF-Building-a-RISC-V-CPU-Core%2Fmaster%2Frisc-v_shell.tlv"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Заполните приведенное выше логическое выражение для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imm</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Проверьте в WAVEFORM и VIZ, что значение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imm</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соответствует инструкциям в тестовой программе. От вас потребуется понимание двоичной, десятичной и шестнадцатеричной систем счисления. Например, инструкция ADDI, x12, x10, 1010 содержит непосредственное значение в двоичном формате, VIZ представляет значение в десятичном формате как i[10], а WAVEFORM покажет шестнадцатеричное «a».</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4701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Теперь нужно определить конкретную команду. Она определяется из кода операции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opcode</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полей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instr</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[30] и funct3 следующим образом. Обратите внимание, что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instr</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[30] – это $funct7[5] для R-типа или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imm</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[10] для I-типа.</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Выполните следующие шаги:</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Для удобства выполните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конкатенцию</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соответствующих полей в один битовый векторный сигнал. Например: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dec_bits</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[10:0] = {$</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instr</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[30],$funct3,$opcode};</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Для каждой из команд, обведенных красным (к остальным мы вернемся позже), определите, идентифицирует ли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dec_bits</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эту команду. Например: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188720" lvl="1" algn="just">
              <a:lnSpc>
                <a:spcPct val="150000"/>
              </a:lnSpc>
              <a:spcAft>
                <a:spcPts val="800"/>
              </a:spcAft>
            </a:pP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en-US"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is_beq</a:t>
            </a: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 $</a:t>
            </a:r>
            <a:r>
              <a:rPr lang="en-US"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dec_bits</a:t>
            </a: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 11'bx_000_1100011;</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188720" lvl="1" algn="just">
              <a:lnSpc>
                <a:spcPct val="150000"/>
              </a:lnSpc>
              <a:spcAft>
                <a:spcPts val="800"/>
              </a:spcAft>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Обратите внимание, что подчеркивание здесь необязательно, это нужно чтобы визуально разграничить поля. Также обратите внимание, что используется «x» для обозначения бита </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instr</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[30]</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который не используется инструкцией BEQ (или любой другой инструкцией в левой колонке).</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	Скомпилируйте и проведите моделирование проекта. Будет сгенерировано много предупреждений для 	неиспользуемых сигналов. Можно снова использовать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`BOGUS_USE</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чтобы сохранить LOG чистым.</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	Убедитесь, что VIZ теперь отображает правильные мнемоники команд в синей секции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Instr</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Decode</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Выполните отладку кода при необходимости.</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lang="ru-RU" dirty="0"/>
          </a:p>
        </p:txBody>
      </p:sp>
    </p:spTree>
    <p:extLst>
      <p:ext uri="{BB962C8B-B14F-4D97-AF65-F5344CB8AC3E}">
        <p14:creationId xmlns:p14="http://schemas.microsoft.com/office/powerpoint/2010/main" val="776378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Как и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IMem</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регистровый файл представляет собой типичный модуль массива, поэтому для него можно использовать библиотечный компонент. На этот раз, вместо того чтобы использовать модуль или макрос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как это было сделано для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IMem</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воспользуйтесь определением массива TL-</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расширенным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макропрепроцессором</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M4.</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endParaRPr lang="ru-RU" sz="1800" kern="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Рядом с нижней частью кода в закомментированном виде расположен следующий пример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инстанцирования</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макроса регистрового файла </a:t>
            </a: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RF</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58750" indent="0" algn="just">
              <a:lnSpc>
                <a:spcPct val="150000"/>
              </a:lnSpc>
              <a:spcAft>
                <a:spcPts val="800"/>
              </a:spcAft>
              <a:buNone/>
            </a:pP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//m4+rf(32, 32, $reset, $</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wr_en</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wr_index</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[4:0], $</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wr_data</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[31:0], $rd1_en, $rd1_index[4:0], $rd1_data, $rd2_en, </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$rd2_index[4:0], $rd2_data)</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endParaRPr lang="ru-RU" sz="1800" kern="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Данный код создает 32-входовый регистровый файл шириной 32 бита, подключенный к заданным входным и выходным сигналам, как показано ниже. Каждый из двух портов чтения получает на вход индекс регистра для чтения и разрешающий сигнал, который должен подаваться, когда требуется чтение. Прочитанные данные подаются на выход в том же цикле:</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Например, для чтения регистра 5 (x5) и регистра 8 (x8), </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$rd_en1</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 </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$rd_en2</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оба должны быть установлены в 1, а на </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$rd_index1</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 </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$rd_index2</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поданы значения 5 и 8.</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Несколько замечаний:</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для этого макроса аргументами выходного сигнала являются имена сигналов, а входными аргументами являются выражения;</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обратите внимание, что используется сокращение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rd</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как сокращение от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read</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(чтение). </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Такое сокращение </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легко спутать с обозначением поля команды, отвечающего за регистр назначения (которое в RISC-V также обозначается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rd</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Измените аргументы макроса, связанные с чтением регистров, чтобы правильно считывать значения исходных регистров команд:</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Раскомментируйте</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инстанцирования</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rf</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(регистрового файла). (Учитывая, что макросы M4 являются экспериментальной конструкцией, запись макроса нужно представлять в одной (очень длинной) строке. Кроме того, рекомендуется оставить его там, где он есть, в самом низу файла, чтобы улучшить читабельность кода во вкладке </a:t>
            </a:r>
            <a:r>
              <a:rPr lang="en-US"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NAV</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TLV</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Хотя макрос еще не подключен должным образом, скомпилируйте и проведите его моделирование. В NAV-TLV можно будет увидеть расширение этого макроса. В нем используется синтаксис, который ранее в примерах не использовался, но с его </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по</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мощью можно увидеть предупреждения и ошибки, выделенные из-за неподключенных входных и выходных сигналов. По мере подключения сигналов на следующих шагах, эти предупреждения будут постепенно убираться. Также во вкладке LOG либо в журнале событий появятся соответствующие сообщения. Во вкладке DIAGRAM также отобразятся изменения. Во вкладке VIZ появится регистровый файл, но его поведение будет некорректным, пока его входы не будут правильно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подключены.Схема</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декодирования инструкции вырабатывает сигналы, необходимые для чтения регистрового файла. На основе </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кода </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типа команды она определяет, нужны ли исходные регистры. Она извлекает поля rs1 и rs2, которые задают индексы для этих регистров, если они корректные.</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Измените соответствующие аргументы макроса RF, чтобы соединить выходные сигналы декодирования с входными сигналами чтения регистрового файла для чтения нужных регистров.</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Подключите выходные данные чтения к новым сигналам с именами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$src1_value</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и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$src2_value</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заменив соответствующие аргументы макроса на эти новые имена сигналов. (Битовые диапазоны не нужны, так как они явно указаны в определении макроса).</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Скомпилируйте и выполните моделирование кода. Обратите внимание, что значение регистра в каждой записи регистрового файла равно индексу записи. Более типичным вариантом было бы инициализировать все значения нулем. Ненулевые начальные значения используются для того, чтобы упростить следующий шаг.</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Убедитесь в правильности работы в VIZ, наблюдая за считыванием исходного регистра из RF. Сохраните проект.</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83185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Теперь имеются исходные значения, с которыми можно оперировать, поэтому на этом шаге создайте арифметико-логическое устройство (АЛУ). Схема АЛУ во многом похожа на схему калькулятора, который был разработан ранее. Оно вычисляет для каждой возможной инструкции результат и затем выбирает, основываясь на полях инструкции, какой из этих результатов является правильным и должен быть подан на выход.</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На данном этапе будет реализована поддержка команд, которые используются только в тестовой программе. Поскольку команды ветвления не возвращают значения результата, нужно обеспечить поддержку только команд ADDI (которая добавляет непосредственное значение к значению в регистре 1) и ADD (которая складывает два значения из регистров).</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Обратите внимание на ошибку в схеме. Непосредственное значение используется вместо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op2 (src2)</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а не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op1 (src1)</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Используйте следующую заготовку кода, чтобы присвоить выходу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result</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результат выполнения для команд ADDI и ADD:</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675640" lvl="1" indent="0" algn="just">
              <a:lnSpc>
                <a:spcPct val="150000"/>
              </a:lnSpc>
              <a:spcAft>
                <a:spcPts val="800"/>
              </a:spcAft>
              <a:buNone/>
            </a:pP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$result[31:0] =    $</a:t>
            </a:r>
            <a:r>
              <a:rPr lang="en-US"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is_addi</a:t>
            </a: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 $src1_value + $</a:t>
            </a:r>
            <a:r>
              <a:rPr lang="en-US"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imm</a:t>
            </a: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675640" lvl="1" indent="0" algn="just">
              <a:lnSpc>
                <a:spcPct val="150000"/>
              </a:lnSpc>
              <a:spcAft>
                <a:spcPts val="800"/>
              </a:spcAft>
              <a:buNone/>
            </a:pP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675640" lvl="1" indent="0" algn="just">
              <a:lnSpc>
                <a:spcPct val="150000"/>
              </a:lnSpc>
              <a:spcAft>
                <a:spcPts val="800"/>
              </a:spcAft>
              <a:buNone/>
            </a:pP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32'b0;</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Скомпилируйте и выполните моделирование кода. Вычисленные результаты должны появиться в окне VIZ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Instr</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Decode</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9723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Результат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effectLst/>
                <a:latin typeface="Courier New" panose="02070309020205020404" pitchFamily="49" charset="0"/>
                <a:ea typeface="Courier New" panose="02070309020205020404" pitchFamily="49" charset="0"/>
                <a:cs typeface="Times New Roman" panose="02020603050405020304" pitchFamily="18" charset="0"/>
              </a:rPr>
              <a:t>result</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нужно записать обратно в регистр назначения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rd</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в регистровом файле (если команда предполагает запись результата в регистр назначения). Выполните следующие шаги:</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Подключите входы записи регистрового файла, чтобы выполнить запись для команд, имеющих корректный регистр назначения.</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Скомпилируйте и выполните моделирование кода. Проверьте LOG. Убедитесь с помощью VIZ, что значение регистра назначения записывается в регистровый файл. В RISC-V, регистр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x0</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называется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always-zero</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(«всегда нулевой»). Один из способов реализовать такое поведение – избегать записи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x0</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 настоящее время тестовая программа не записывает в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x0</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поэтому нет возможности проверить это изменение. Добавьте инструкцию после ветвления, которая записывает ненулевое значение в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x0</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и посмотрите, как выглядит ее выполнение в VIZ.</a:t>
            </a:r>
            <a:endParaRPr lang="ru-RU"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rPr>
              <a:t>Измените код так, чтобы убрать сигнал на вход разрешения записи в регистровый файл, если регистр назначения равен 0. Скомпилируйте и выполните моделирование, а также выполните отладку кода и убедитесь с помощью вкладки VIZ, что нулевой регистр не перезаписывается. Добавленную инструкцию проверки можно удалить, поскольку перезапись нулевого регистра невозможна на уровне компилятора.</a:t>
            </a:r>
            <a:endParaRPr dirty="0"/>
          </a:p>
        </p:txBody>
      </p:sp>
    </p:spTree>
    <p:extLst>
      <p:ext uri="{BB962C8B-B14F-4D97-AF65-F5344CB8AC3E}">
        <p14:creationId xmlns:p14="http://schemas.microsoft.com/office/powerpoint/2010/main" val="3165685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Последняя часть архитектуры процессора для правильного выполнения тестовой программы – это реализация инструкций ветвления. Тестовая программа использует операцию </a:t>
            </a: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BLT</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для повторения цикла, если следующее значение счетчика меньше десяти. Используется команда </a:t>
            </a: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BGE</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для реализации бесконечного цикла в конце тестовой программы. Реализуем команды условного перехода, показанные на рисунке на слайде.</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Инструкция условного перехода означает изменение адреса в регистре PC, если ее условие истинно. Условие – это результат сравнение двух значений регистров. Для реализации инструкции условного перехода требуется:</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определить, является ли инструкция ветвлением, которое должно выполниться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taken_br</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вычисление целевого адреса операции ветвления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br_tgt_pc</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обновление значения в PC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pc</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4785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Аналогично тому, как это реализовано в АЛУ с помощью мультиплексора можно определять, нужно ли делать ветвление, выбирая соответствующий результат сравнения.</a:t>
            </a:r>
            <a:endParaRPr dirty="0"/>
          </a:p>
        </p:txBody>
      </p:sp>
    </p:spTree>
    <p:extLst>
      <p:ext uri="{BB962C8B-B14F-4D97-AF65-F5344CB8AC3E}">
        <p14:creationId xmlns:p14="http://schemas.microsoft.com/office/powerpoint/2010/main" val="22389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Выполните следующие действия:</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indent="-285750" algn="just">
              <a:lnSpc>
                <a:spcPct val="150000"/>
              </a:lnSpc>
              <a:spcAft>
                <a:spcPts val="800"/>
              </a:spcAft>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Закодируйте схему (по примеру с АЛУ). В качестве значения по умолчанию присвойте нулевое значение для команд без ветвления. Для каждой инструкции ветвления определите значение на основе условного выражения для этой инструкции, приведенного в таблице выше.</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indent="-285750" algn="just">
              <a:lnSpc>
                <a:spcPct val="150000"/>
              </a:lnSpc>
              <a:spcAft>
                <a:spcPts val="800"/>
              </a:spcAft>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Также нужно знать целевой адрес команды ветвления. Целевой адрес указывается в поле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immediate</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как относительное смещение байта от текущего адреса (значения PC). Таким образом, целевой адрес команды ветвления – это текущее значение PC плюс значение поля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immediate</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indent="-285750" algn="just">
              <a:lnSpc>
                <a:spcPct val="150000"/>
              </a:lnSpc>
              <a:spcAft>
                <a:spcPts val="800"/>
              </a:spcAft>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Запишите выражение для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br_tgt_pc</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[31:0] =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indent="-285750" algn="just">
              <a:lnSpc>
                <a:spcPct val="150000"/>
              </a:lnSpc>
              <a:spcAft>
                <a:spcPts val="800"/>
              </a:spcAft>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Если команда является командой ветвления, то следующий адрес считываемой инструкции (значение PC) должен быть целевым адресом команды ветвления. Обновите существующее выражение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next_pc</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чтобы учесть это.</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indent="-285750" algn="just">
              <a:lnSpc>
                <a:spcPct val="150000"/>
              </a:lnSpc>
              <a:spcAft>
                <a:spcPts val="800"/>
              </a:spcAft>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Скомпилируйте, проведите моделирование и отладку кода. Когда все будет работать корректно, программа должна зациклиться. Она должна прекратить цикл, как только будет получена сумма значений от 1 до 9, равная 45. Заключительный ADDI вычитает из этой суммы 44 и, следовательно, должен поместить значение 1 в регистр x30. Затем конечный BGE должен зациклиться до бесконечности.</a:t>
            </a:r>
          </a:p>
          <a:p>
            <a:pPr marL="742950" marR="0" lvl="0" indent="-285750" algn="just" defTabSz="914400" rtl="0" eaLnBrk="1" fontAlgn="auto" latinLnBrk="0" hangingPunct="1">
              <a:lnSpc>
                <a:spcPct val="150000"/>
              </a:lnSpc>
              <a:spcBef>
                <a:spcPts val="0"/>
              </a:spcBef>
              <a:spcAft>
                <a:spcPts val="800"/>
              </a:spcAft>
              <a:buClr>
                <a:srgbClr val="000000"/>
              </a:buClr>
              <a:buSzPts val="1100"/>
              <a:buFont typeface="Arial"/>
              <a:buChar char="●"/>
              <a:tabLst/>
              <a:defRPr/>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Теперь, когда тестовая программа работает корректно, добавьте автоматическую проверку кода. Можно сообщить платформе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Makerchip</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что тест был пройден успешно или не пройден, присвоив выходным сигналам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соответствующие значения. В контексте \TLV сигналы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маркируются с предваряющим символом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endParaRPr dirty="0"/>
          </a:p>
        </p:txBody>
      </p:sp>
    </p:spTree>
    <p:extLst>
      <p:ext uri="{BB962C8B-B14F-4D97-AF65-F5344CB8AC3E}">
        <p14:creationId xmlns:p14="http://schemas.microsoft.com/office/powerpoint/2010/main" val="3698883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Реализуйте проверку того, что PC программы повторяется, и что x30 содержит значение 1.</a:t>
            </a:r>
          </a:p>
          <a:p>
            <a:pPr marL="0" lvl="0" indent="0" algn="l" rtl="0">
              <a:spcBef>
                <a:spcPts val="0"/>
              </a:spcBef>
              <a:spcAft>
                <a:spcPts val="0"/>
              </a:spcAft>
              <a:buNone/>
            </a:pPr>
            <a:r>
              <a:rPr lang="ru-RU" dirty="0"/>
              <a:t>1. Включите проверку, заменив строку *</a:t>
            </a:r>
            <a:r>
              <a:rPr lang="ru-RU" dirty="0" err="1"/>
              <a:t>passed</a:t>
            </a:r>
            <a:r>
              <a:rPr lang="ru-RU" dirty="0"/>
              <a:t> = 1'b0 на m4+tb().</a:t>
            </a:r>
          </a:p>
          <a:p>
            <a:pPr marL="0" lvl="0" indent="0" algn="l" rtl="0">
              <a:spcBef>
                <a:spcPts val="0"/>
              </a:spcBef>
              <a:spcAft>
                <a:spcPts val="0"/>
              </a:spcAft>
              <a:buNone/>
            </a:pPr>
            <a:r>
              <a:rPr lang="ru-RU" dirty="0"/>
              <a:t>2. Изучите макрорасширение, определяющее *</a:t>
            </a:r>
            <a:r>
              <a:rPr lang="ru-RU" dirty="0" err="1"/>
              <a:t>passed</a:t>
            </a:r>
            <a:r>
              <a:rPr lang="ru-RU" dirty="0"/>
              <a:t> в NAV-TLV. Проверьте LOG на наличие сообщения «</a:t>
            </a:r>
            <a:r>
              <a:rPr lang="ru-RU" dirty="0" err="1"/>
              <a:t>Simulation</a:t>
            </a:r>
            <a:r>
              <a:rPr lang="ru-RU" dirty="0"/>
              <a:t> PASSED!!!». </a:t>
            </a:r>
          </a:p>
          <a:p>
            <a:pPr marL="0" lvl="0" indent="0" algn="l" rtl="0">
              <a:spcBef>
                <a:spcPts val="0"/>
              </a:spcBef>
              <a:spcAft>
                <a:spcPts val="0"/>
              </a:spcAft>
              <a:buNone/>
            </a:pPr>
            <a:r>
              <a:rPr lang="ru-RU" dirty="0"/>
              <a:t>3. Сохраните проект </a:t>
            </a:r>
            <a:r>
              <a:rPr lang="ru-RU" dirty="0" err="1"/>
              <a:t>Makerchip</a:t>
            </a:r>
            <a:r>
              <a:rPr lang="ru-RU"/>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8300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7921d4871b_4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7921d4871b_4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ru-R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8290" indent="0" algn="just">
              <a:lnSpc>
                <a:spcPct val="150000"/>
              </a:lnSpc>
              <a:spcAft>
                <a:spcPts val="800"/>
              </a:spcAft>
              <a:buNone/>
            </a:pPr>
            <a:r>
              <a:rPr lang="ru-RU" sz="1200" kern="0" dirty="0">
                <a:effectLst/>
                <a:latin typeface="Calibri" panose="020F0502020204030204" pitchFamily="34" charset="0"/>
                <a:ea typeface="Times New Roman" panose="02020603050405020304" pitchFamily="18" charset="0"/>
                <a:cs typeface="Times New Roman" panose="02020603050405020304" pitchFamily="18" charset="0"/>
              </a:rPr>
              <a:t>В данной главе рассматривается создание реализации ядра процессора RISC-V, позволяющей выполнять тестовую программу сложения чисел от 1 до 9. Впоследствии функциональность ядра будет дополнена.</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8290" indent="0" algn="just">
              <a:lnSpc>
                <a:spcPct val="150000"/>
              </a:lnSpc>
              <a:spcAft>
                <a:spcPts val="800"/>
              </a:spcAft>
              <a:buNone/>
            </a:pPr>
            <a:r>
              <a:rPr lang="ru-RU" sz="1200" kern="0" dirty="0">
                <a:effectLst/>
                <a:latin typeface="Calibri" panose="020F0502020204030204" pitchFamily="34" charset="0"/>
                <a:ea typeface="Times New Roman" panose="02020603050405020304" pitchFamily="18" charset="0"/>
                <a:cs typeface="Times New Roman" panose="02020603050405020304" pitchFamily="18" charset="0"/>
              </a:rPr>
              <a:t>В этой главе вы узнаете:</a:t>
            </a:r>
            <a:endParaRPr lang="ru-RU" sz="1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роль основных компонентов базовой микроархитектуры ЦП;</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способы описания цифровой логики с помощью TL-</a:t>
            </a:r>
            <a:r>
              <a:rPr lang="ru-RU" sz="12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Verilog</a:t>
            </a: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особенности процесса отладки проектов в </a:t>
            </a:r>
            <a:r>
              <a:rPr lang="ru-RU" sz="12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Makerchip</a:t>
            </a: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включая:</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200150" lvl="2" indent="-285750" algn="just">
              <a:lnSpc>
                <a:spcPct val="150000"/>
              </a:lnSpc>
              <a:spcAft>
                <a:spcPts val="800"/>
              </a:spcAft>
              <a:buFont typeface="+mj-lt"/>
              <a:buAutoNum type="arabicPeriod"/>
            </a:pP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интерпретацию сообщений в журнал</a:t>
            </a:r>
            <a:r>
              <a:rPr lang="ru-RU" sz="12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е событий</a:t>
            </a: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200150" lvl="2" indent="-285750" algn="just">
              <a:lnSpc>
                <a:spcPct val="150000"/>
              </a:lnSpc>
              <a:spcAft>
                <a:spcPts val="800"/>
              </a:spcAft>
              <a:buFont typeface="+mj-lt"/>
              <a:buAutoNum type="arabicPeriod"/>
            </a:pP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использование визуальной отладки для понимания общего поведения цифровой схемы;</a:t>
            </a:r>
            <a:endParaRPr lang="ru-RU" sz="1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200150" lvl="2" indent="-285750" algn="just">
              <a:lnSpc>
                <a:spcPct val="150000"/>
              </a:lnSpc>
              <a:spcAft>
                <a:spcPts val="800"/>
              </a:spcAft>
              <a:buFont typeface="+mj-lt"/>
              <a:buAutoNum type="arabicPeriod"/>
            </a:pP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использование средств просмотра </a:t>
            </a:r>
            <a:r>
              <a:rPr lang="ru-RU" sz="12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временных диаграмм</a:t>
            </a: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для понимания детального поведения цифровой схемы;</a:t>
            </a:r>
            <a:endParaRPr lang="ru-RU" sz="1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200150" lvl="2" indent="-285750" algn="just">
              <a:lnSpc>
                <a:spcPct val="150000"/>
              </a:lnSpc>
              <a:spcAft>
                <a:spcPts val="800"/>
              </a:spcAft>
              <a:buFont typeface="+mj-lt"/>
              <a:buAutoNum type="arabicPeriod"/>
            </a:pP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отслеживание некорректного поведения схемы от предупреждения об ошибке до обнаружения ее причины.</a:t>
            </a:r>
            <a:endParaRPr lang="ru-RU" sz="1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2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создание экземпляров</a:t>
            </a: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существующих компонентов </a:t>
            </a:r>
            <a:r>
              <a:rPr lang="ru-RU" sz="12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Verilog</a:t>
            </a: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и TL-</a:t>
            </a:r>
            <a:r>
              <a:rPr lang="ru-RU" sz="12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Verilog</a:t>
            </a:r>
            <a:r>
              <a:rPr lang="ru-RU" sz="12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2010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7310" indent="0" algn="l">
              <a:lnSpc>
                <a:spcPct val="150000"/>
              </a:lnSpc>
              <a:spcAft>
                <a:spcPts val="600"/>
              </a:spcAft>
              <a:buNone/>
            </a:pPr>
            <a:r>
              <a:rPr lang="ru-RU" sz="1800" b="1" u="sng" kern="0" dirty="0">
                <a:solidFill>
                  <a:srgbClr val="467886"/>
                </a:solidFill>
                <a:effectLst/>
                <a:latin typeface="Calibri" panose="020F0502020204030204" pitchFamily="34" charset="0"/>
                <a:ea typeface="Times New Roman" panose="02020603050405020304" pitchFamily="18" charset="0"/>
                <a:cs typeface="Times New Roman" panose="02020603050405020304" pitchFamily="18" charset="0"/>
              </a:rPr>
              <a:t>Демонстрация</a:t>
            </a:r>
            <a:r>
              <a:rPr lang="ru-RU" sz="1800" b="1" kern="0" dirty="0">
                <a:effectLst/>
                <a:latin typeface="Calibri" panose="020F0502020204030204" pitchFamily="34" charset="0"/>
                <a:ea typeface="Times New Roman" panose="02020603050405020304" pitchFamily="18" charset="0"/>
                <a:cs typeface="Times New Roman" panose="02020603050405020304" pitchFamily="18" charset="0"/>
              </a:rPr>
              <a:t> </a:t>
            </a:r>
            <a:endParaRPr lang="ru-RU" sz="1800" b="1" u="none"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indent="0" algn="l">
              <a:lnSpc>
                <a:spcPct val="150000"/>
              </a:lnSpc>
              <a:spcAft>
                <a:spcPts val="600"/>
              </a:spcAft>
              <a:buNone/>
            </a:pPr>
            <a:r>
              <a:rPr lang="ru-RU" sz="1800" u="none" kern="0" dirty="0">
                <a:solidFill>
                  <a:srgbClr val="467886"/>
                </a:solidFill>
                <a:effectLst/>
                <a:latin typeface="Calibri" panose="020F0502020204030204" pitchFamily="34" charset="0"/>
                <a:ea typeface="Times New Roman" panose="02020603050405020304" pitchFamily="18" charset="0"/>
                <a:cs typeface="Times New Roman" panose="02020603050405020304" pitchFamily="18" charset="0"/>
              </a:rPr>
              <a:t>Теперь, когда вы готовы к созданию чего-то более существенного, чем простой учебный пример, разберем несколько вариантов того, как можно разрабатывать, сохранять и демонстрировать свой</a:t>
            </a:r>
            <a:r>
              <a:rPr lang="ru-RU" sz="1800" u="none" kern="0" dirty="0">
                <a:effectLst/>
                <a:latin typeface="Calibri" panose="020F0502020204030204" pitchFamily="34" charset="0"/>
                <a:ea typeface="Times New Roman" panose="02020603050405020304" pitchFamily="18" charset="0"/>
                <a:cs typeface="Times New Roman" panose="02020603050405020304" pitchFamily="18" charset="0"/>
              </a:rPr>
              <a:t> </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проект.</a:t>
            </a:r>
          </a:p>
          <a:p>
            <a:pPr marL="67310" indent="0" algn="l">
              <a:lnSpc>
                <a:spcPct val="150000"/>
              </a:lnSpc>
              <a:spcAft>
                <a:spcPts val="6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Проекты можно сохранять на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GitHub</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(или на другой платформе хостинга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Git</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Если вы ищете или собираетесь искать работу, ваш профиль на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GitHub</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часто может сказать потенциальному работодателю больше, чем ваше резюме.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GitHub</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также является отличным местом для хранения кода по мере его разработки. Вы можете создать новый репозиторий для своей работы или сделать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форк</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репозитория курса. Можно редактировать файлы непосредственно через веб-интерфейс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GitHub</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 вставлять свой код из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Makerchip</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в браузере, или можно клонировать свой репозиторий на локальный диск и вставить код в текстовый редактор.</a:t>
            </a:r>
            <a:r>
              <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Есть удобная опция для работы с локальными файлами на рабочем столе, независимо от того, находятся ли они в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git</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-репозитории или нет. Можно запускать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Makerchip</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с рабочего стола для работы с локальным исходным файлом TL-</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Makerchip</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запускается в браузере, но автоматически сохраняется на рабочем столе.</a:t>
            </a:r>
            <a:r>
              <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Если вы хотите попробовать данный способ, сначала скачайте на локальный диск исходный код, клонировав репозиторий курса с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GitHub</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a:t>
            </a:r>
            <a:r>
              <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800" kern="0" dirty="0" err="1">
                <a:effectLst/>
                <a:latin typeface="Courier New" panose="02070309020205020404" pitchFamily="49" charset="0"/>
                <a:ea typeface="Courier New" panose="02070309020205020404" pitchFamily="49" charset="0"/>
                <a:cs typeface="Times New Roman" panose="02020603050405020304" pitchFamily="18" charset="0"/>
              </a:rPr>
              <a:t>git</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kern="0" dirty="0" err="1">
                <a:effectLst/>
                <a:latin typeface="Courier New" panose="02070309020205020404" pitchFamily="49" charset="0"/>
                <a:ea typeface="Courier New" panose="02070309020205020404" pitchFamily="49" charset="0"/>
                <a:cs typeface="Times New Roman" panose="02020603050405020304" pitchFamily="18" charset="0"/>
              </a:rPr>
              <a:t>clone</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u="sng" kern="0" dirty="0">
                <a:solidFill>
                  <a:srgbClr val="0563C1"/>
                </a:solidFill>
                <a:effectLst/>
                <a:latin typeface="Courier New" panose="02070309020205020404" pitchFamily="49" charset="0"/>
                <a:ea typeface="Courier New" panose="02070309020205020404" pitchFamily="49" charset="0"/>
                <a:cs typeface="Times New Roman" panose="02020603050405020304" pitchFamily="18" charset="0"/>
                <a:hlinkClick r:id="rId3"/>
              </a:rPr>
              <a:t>https://github.com/stevehoover/LF-Building-a-RISC-V-CPU-Core.git</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(и введите ваши учетные данные).</a:t>
            </a:r>
          </a:p>
          <a:p>
            <a:pPr marL="457200" indent="0" algn="just">
              <a:lnSpc>
                <a:spcPct val="150000"/>
              </a:lnSpc>
              <a:spcAft>
                <a:spcPts val="800"/>
              </a:spcAft>
              <a:buNone/>
            </a:pP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5875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После этого установите приложение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Makerchip</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a:t>
            </a:r>
            <a:r>
              <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pip3 </a:t>
            </a:r>
            <a:r>
              <a:rPr lang="ru-RU" sz="1800" kern="0" dirty="0" err="1">
                <a:effectLst/>
                <a:latin typeface="Courier New" panose="02070309020205020404" pitchFamily="49" charset="0"/>
                <a:ea typeface="Courier New" panose="02070309020205020404" pitchFamily="49" charset="0"/>
                <a:cs typeface="Times New Roman" panose="02020603050405020304" pitchFamily="18" charset="0"/>
              </a:rPr>
              <a:t>install</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kern="0" dirty="0" err="1">
                <a:effectLst/>
                <a:latin typeface="Courier New" panose="02070309020205020404" pitchFamily="49" charset="0"/>
                <a:ea typeface="Courier New" panose="02070309020205020404" pitchFamily="49" charset="0"/>
                <a:cs typeface="Times New Roman" panose="02020603050405020304" pitchFamily="18" charset="0"/>
              </a:rPr>
              <a:t>makerchip-app</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67310" indent="0" algn="l">
              <a:lnSpc>
                <a:spcPct val="150000"/>
              </a:lnSpc>
              <a:spcAft>
                <a:spcPts val="800"/>
              </a:spcAft>
              <a:buNone/>
            </a:pPr>
            <a:endParaRPr lang="ru-RU" sz="1800" b="1" kern="0" dirty="0">
              <a:effectLst/>
              <a:latin typeface="Calibri" panose="020F0502020204030204" pitchFamily="34" charset="0"/>
              <a:ea typeface="Times New Roman" panose="02020603050405020304" pitchFamily="18" charset="0"/>
              <a:cs typeface="Times New Roman" panose="02020603050405020304" pitchFamily="18" charset="0"/>
            </a:endParaRPr>
          </a:p>
          <a:p>
            <a:pPr marL="67310" indent="0" algn="l">
              <a:lnSpc>
                <a:spcPct val="150000"/>
              </a:lnSpc>
              <a:spcAft>
                <a:spcPts val="800"/>
              </a:spcAft>
              <a:buNone/>
            </a:pPr>
            <a:r>
              <a:rPr lang="ru-RU" sz="1800" b="1" kern="0" dirty="0">
                <a:effectLst/>
                <a:latin typeface="Calibri" panose="020F0502020204030204" pitchFamily="34" charset="0"/>
                <a:ea typeface="Times New Roman" panose="02020603050405020304" pitchFamily="18" charset="0"/>
                <a:cs typeface="Times New Roman" panose="02020603050405020304" pitchFamily="18" charset="0"/>
              </a:rPr>
              <a:t>Использование кода точки старта проекта</a:t>
            </a:r>
            <a:endParaRPr lang="ru-RU"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indent="0" algn="l">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Откройте шаблон начального кода проекта:</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74320" indent="0" algn="just">
              <a:lnSpc>
                <a:spcPct val="150000"/>
              </a:lnSpc>
              <a:spcAft>
                <a:spcPts val="800"/>
              </a:spcAft>
              <a:buNone/>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Если вы используете приложение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Makerchip</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для редактирования кода на локальном компьютере, сначала скопируйте код из файла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LF-Building-a-RISC-V-CPU-Core/</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risc-v_shell.tlv</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туда, где вы хотите его отредактировать, затем выполните: </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makerchip</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&lt;путь&gt;/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risc-v_shell.tlv</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74320" indent="0" algn="just">
              <a:lnSpc>
                <a:spcPct val="150000"/>
              </a:lnSpc>
              <a:spcAft>
                <a:spcPts val="800"/>
              </a:spcAft>
              <a:buNone/>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 противном случае просто нажмите на </a:t>
            </a:r>
            <a:r>
              <a:rPr lang="ru-RU" sz="1800" u="sng" kern="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ссылку</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чтобы открыть исходный код в браузере, и, как только код загрузится, выберите пункт меню «Сохранить как новый проект».</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74320" indent="0" algn="just">
              <a:lnSpc>
                <a:spcPct val="150000"/>
              </a:lnSpc>
              <a:spcAft>
                <a:spcPts val="800"/>
              </a:spcAft>
              <a:buNone/>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Симулятор должен запуститься. В</a:t>
            </a:r>
            <a:r>
              <a:rPr lang="ru-RU" sz="18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о вкладке</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LOG должно появиться сообщение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Simulation</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FAILED!!!» (и так будет до тех пор, пока вы успешно не выполните все </a:t>
            </a:r>
            <a:r>
              <a:rPr lang="ru-RU" sz="18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шаги, описанные в данной главе</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На вкладке </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VIZ должен показать тестовую программу и сигналы, которые еще не были реализованы. (Проведите мышкой вниз или используйте кнопку «-», чтобы показать их полностью).</a:t>
            </a:r>
            <a:endParaRPr lang="ru-RU"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7432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Независимо от того, используете вы приложение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Makerchip</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или нет, после лабораторной работы убедитесь, что ваши файлы были правильно автоматически сохранена в облаке или локальной системе, проверив строку состояния в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Makerchip</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7432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Обычно, если вы допустили ошибку при разработке и вам нужно вернуться к стабильной версии вашего кода, достаточно нажать Ctrl-Z, но иногда имеет смысл сохранять промежуточную версию проекта (или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git</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-коммит).</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21280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Процессоры бывают разных видов: от небольших микроконтроллеров, оптимизированных для того, чтобы они занимали малую площадь на кристалле и имели низкое энергопотребление, до настольных и серверных процессоров, оптимизированных под высокую производительность. В течение нескольких часов вы разработайте ядро процессора, которое может быть использовано в качестве микроконтроллера. Создание процессорного чипа для настольного компьютера или сервера потребовало бы нескольких лет и команды из сотен опытных инженеров.</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Разрабатываемый процессор будет полностью выполнять одну инструкцию за один такт. Выполнение команды в течение одного такта возможно только в том случае, если тактирование происходит относительно медленно(что и предполагается в этой реализации ядра).</a:t>
            </a:r>
          </a:p>
          <a:p>
            <a:pPr marL="457200" lvl="0" indent="0" algn="just">
              <a:lnSpc>
                <a:spcPct val="150000"/>
              </a:lnSpc>
              <a:spcAft>
                <a:spcPts val="800"/>
              </a:spcAft>
              <a:buNone/>
            </a:pP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Начнем с реализации процессора, достаточного для выполнения простой тестовой программы. По мере добавления каждого нового функционального блока, вы будете видеть на панели VIZ визуализацию работы команд. Все больше и больше частей тестовой программы будет выполняться правильно, пока она не начнет успешно суммировать числа от одного до девяти. Затем мы вернемся к реализации поддержки основной части набора команд RV32I.</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Рассмотрим компоненты разрабатываемого процессора, проследив за прохождением команды через компоненты процессора. Примерно в таком же порядке мы будем реализовывать логику работы процессора.</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b="1"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Счетчик команд (PC)</a:t>
            </a:r>
            <a:endParaRPr lang="ru-RU"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lvl="1"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Этот блок отвечает за PC (</a:t>
            </a:r>
            <a:r>
              <a:rPr lang="ru-RU" sz="1800" b="1" kern="0" dirty="0">
                <a:effectLst/>
                <a:latin typeface="Calibri" panose="020F0502020204030204" pitchFamily="34" charset="0"/>
                <a:ea typeface="Times New Roman" panose="02020603050405020304" pitchFamily="18" charset="0"/>
                <a:cs typeface="Times New Roman" panose="02020603050405020304" pitchFamily="18" charset="0"/>
              </a:rPr>
              <a:t>Program Counter, счетчик команд</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Он хранит адрес команды, которую процессорное ядро выполнит следующей. Большинство команд выполняются последовательно, поэтому основное поведение PC заключается в инкрементировании (увеличении) адреса выполняемой команды на каждом такте. Но команды ветвления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branch</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 перехода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jump</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не являются последовательными. Они определяют целевую инструкцию, которая должна будет выполниться следующей, поэтому значение PC обновляется соответствующим образом.</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b="1"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IMem</a:t>
            </a:r>
            <a:r>
              <a:rPr lang="ru-RU" sz="1800" b="1"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b="1"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Instruction</a:t>
            </a:r>
            <a:r>
              <a:rPr lang="ru-RU" sz="1800" b="1"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Memory)</a:t>
            </a:r>
            <a:endParaRPr lang="ru-RU"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lvl="1"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Память команд хранит выполняемые процессором инструкции. Процесс чтения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IMem</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или «выборки»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fetch</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заключается в том, что процессор получает инструкцию, на которую указывает программный счетчик PC.</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b="1"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Декодер (</a:t>
            </a:r>
            <a:r>
              <a:rPr lang="ru-RU" sz="1800" b="1"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Dec</a:t>
            </a:r>
            <a:r>
              <a:rPr lang="ru-RU" sz="1800" b="1"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lvl="1"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Для выполнения процессором команды ее нужно интерпретировать или декодировать. Необходимо разбить ее по полям, которые определят, какой регистр требуется прочесть, какую операцию выполнить, и т.д.</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b="1"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Чтение регистрового файла (RF)</a:t>
            </a:r>
            <a:endParaRPr lang="ru-RU"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lvl="1"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Регистровый файл представляет собой небольшую область памяти с локальными данными и активно используется в зависимости от программы. В инструкции есть специальные поля, которые определяют какие регистры нужно прочесть из регистрового файла.</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b="1"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Арифметико-логическое устройство (АЛУ, ALU)</a:t>
            </a:r>
            <a:endParaRPr lang="ru-RU"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lvl="1"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После получения значений из регистров происходит их обработка. АЛУ выполняет различные действия с данными из регистров в зависимости от типа операции, указанной в инструкции (например, складывает, умножает, вычитает, выполняет сдвиг и т.д.).</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b="1"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Запись в регистровый файл</a:t>
            </a:r>
            <a:endParaRPr lang="ru-RU"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lvl="1"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Полученные из АЛУ данные с результатами операций можно записать обратно в определяемый инструкцией регистр вывода.</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b="1"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DMem</a:t>
            </a:r>
            <a:r>
              <a:rPr lang="ru-RU" sz="1800" b="1"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(Data Memory)</a:t>
            </a:r>
            <a:endParaRPr lang="ru-RU"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lvl="1"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Используемая в данном курсе тестовая программа выполняется исключительно с помощью регистрового файла и не требует наличия памяти (Data Memory). Но сложно считать ядро завершенным без блока памяти. Данные в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DMem</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записывается с помощью команд записи и считываются при помощи команд загрузки.</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indent="0" algn="just">
              <a:lnSpc>
                <a:spcPct val="150000"/>
              </a:lnSpc>
              <a:spcAft>
                <a:spcPts val="800"/>
              </a:spcAft>
              <a:buNone/>
            </a:pP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0" lvl="1"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В этом курсе акцент сделан только на ядре процессора. Дополнительные схемы, которые были бы необходимы для взаимодействия с периферией, такой как контроллеры ввода-вывода (I/O), логика прерываний, системные таймеры и др., не рассматривается.</a:t>
            </a:r>
          </a:p>
          <a:p>
            <a:pPr marL="685800" lvl="1" indent="0" algn="just">
              <a:lnSpc>
                <a:spcPct val="150000"/>
              </a:lnSpc>
              <a:spcAft>
                <a:spcPts val="800"/>
              </a:spcAft>
              <a:buNone/>
            </a:pP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0" lvl="1"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В данной реализации используется упрощенная память. Обычно процессор общего назначения имеет больший объем памяти (содержащий как инструкции, так и данные,) для доступа к которому требуется много тактовых циклов. Чтобы снизить задержку доступа к памяти, используется кэш-память, в которой хранятся недавно полученные и часто используемые данные. Все эти сложные моменты реализации процессоров в целях обучения игнорируются. Для памяти команд и памяти данных используются отдельные небольшого объема запоминающие устройства. В промышленных процессорных ядрах обычно реализуется отдельная кэш-память для команд и данных со временем доступа, равным одному циклу, которые мало чем отличаются от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IMem</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DMem</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используемых в этой главе.</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284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Сначала реализуем только последовательную выборку, поэтому программный счетчик </a:t>
            </a: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PC</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представляет собой простой счетчик.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Обратите внимание на то, что:</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PC хранит адрес в байтах, то есть он ссылается на первый байт инструкции в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IMem</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Инструкции имеют длину 4 байта, поэтому, хотя инкремент PC изображается как «+1» (инструкция), фактическое приращение</a:t>
            </a:r>
            <a:r>
              <a:rPr lang="ru-RU" sz="18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адреса равно четырем.</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В нормальном режиме работы два младших бита PC всегда должны быть нулевыми;</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выборка команд должна начинаться с нулевого адреса, поэтому первое значение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pc</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при приходе сигнала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reset</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должно быть нулевым, что реализовано в логической схеме;</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lnSpc>
                <a:spcPct val="150000"/>
              </a:lnSpc>
              <a:spcAft>
                <a:spcPts val="800"/>
              </a:spcAft>
              <a:buFont typeface="Arial" panose="020B0604020202020204" pitchFamily="34" charset="0"/>
              <a:buChar char="–"/>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в отличие от схемы счетчика, которая была разработана ранее, для удобства чтения используются уникальные имена для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pc</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и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next_pc</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присваивая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pc</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предыдущему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next_pc</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0">
              <a:lnSpc>
                <a:spcPct val="107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Выполните следующее:</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indent="-285750" algn="just">
              <a:lnSpc>
                <a:spcPct val="150000"/>
              </a:lnSpc>
              <a:spcAft>
                <a:spcPts val="800"/>
              </a:spcAft>
              <a:buFont typeface="Arial" panose="020B0604020202020204" pitchFamily="34" charset="0"/>
              <a:buChar char="•"/>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Реализуйте схему выше (заменив комментарий «YOUR CODE HERE»). Во вкладках VIZ и WAVEFORM убедитесь, что значение в PC начинает счет с нуля и увеличивается корректно.</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indent="-285750" algn="just">
              <a:lnSpc>
                <a:spcPct val="150000"/>
              </a:lnSpc>
              <a:spcAft>
                <a:spcPts val="800"/>
              </a:spcAft>
              <a:buFont typeface="Arial" panose="020B0604020202020204" pitchFamily="34" charset="0"/>
              <a:buChar char="•"/>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Если возникли проблемы, эталонные решения для всех лабораторных работ RISC-V находятся в репозитарии курса на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GitHub</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285382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Память команд </a:t>
            </a:r>
            <a:r>
              <a:rPr lang="en-US" sz="1800" kern="0" dirty="0" err="1">
                <a:effectLst/>
                <a:latin typeface="Calibri" panose="020F0502020204030204" pitchFamily="34" charset="0"/>
                <a:ea typeface="Times New Roman" panose="02020603050405020304" pitchFamily="18" charset="0"/>
                <a:cs typeface="Times New Roman" panose="02020603050405020304" pitchFamily="18" charset="0"/>
              </a:rPr>
              <a:t>IMem</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Instruction Memory</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реализуется путем реализации макроса </a:t>
            </a: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Этот макрос принимает на вход байтовый адрес, а на выходе выдает 32‑битные данные для чтения. Макрос может быть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инстанцирован</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например, следующим образом:</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58750" indent="0" algn="just">
              <a:lnSpc>
                <a:spcPct val="150000"/>
              </a:lnSpc>
              <a:spcAft>
                <a:spcPts val="800"/>
              </a:spcAft>
              <a:buNone/>
            </a:pP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READONLY_MEM($</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addr</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read_data</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[31:0])</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endParaRPr lang="ru-RU" sz="1800" kern="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Перед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инстанцированием</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макроса в </a:t>
            </a: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Verilog</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ставится гравис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backquote</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не путать с одинарной кавычкой). В выражениях, подобных этому, которые синтаксически не отличают назначенные сигналы от используемых, необходимо идентифицировать назначенные сигналы с помощью префикса «</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Назначенный сигнал объявляет свой битовый диапазон. Таким образом, выше используется </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ru-RU" sz="1800" kern="0" dirty="0" err="1">
                <a:effectLst/>
                <a:latin typeface="Courier New" panose="02070309020205020404" pitchFamily="49" charset="0"/>
                <a:ea typeface="Times New Roman" panose="02020603050405020304" pitchFamily="18" charset="0"/>
                <a:cs typeface="Times New Roman" panose="02020603050405020304" pitchFamily="18" charset="0"/>
              </a:rPr>
              <a:t>read_data</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[31:0]</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endParaRPr lang="ru-RU" sz="1800" kern="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Этот макрос значительно упрощен по сравнению с макросом для массива:</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Не существует способа записи в массив. Программа, указанная в шаблоне, заносится в этот массив перед моделированием.</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Как правило, массив имеет вход разрешения на чтение. Это разрешение на чтение указывает в каждом цикле, следует ли выполнять чтение. В разработанном массиве чтение будет происходить всегда. Разрешение на чтение нужно для экономии энергопотребления, но в данном примере это проигнорировано для упрощения.</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Обычно модуль памяти, подобный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IMem</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реализуется с помощью физического примитива, называемой статической памятью с произвольным доступом, или SRAM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Static</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Random</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Access Memory). Адрес предоставляется за один такт, а данные считываются в следующем такте. Но разрабатываемый процессор однотактный и команда выполняется в один такт. Массив возвращает выходные данные в том же тактовом цикле, на котором поступил входной адрес.</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Таким образом, реализация с использованием триггеров будет гораздо менее оптимальной, чем с помощью SRAM.</a:t>
            </a:r>
            <a:endParaRPr lang="ru-RU"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lvl="1" indent="0" algn="just">
              <a:lnSpc>
                <a:spcPct val="150000"/>
              </a:lnSpc>
              <a:spcAft>
                <a:spcPts val="800"/>
              </a:spcAft>
              <a:buFont typeface="+mj-lt"/>
              <a:buNone/>
            </a:pPr>
            <a:endParaRPr lang="ru-RU"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gn="just">
              <a:lnSpc>
                <a:spcPct val="150000"/>
              </a:lnSpc>
              <a:spcAft>
                <a:spcPts val="800"/>
              </a:spcAft>
              <a:buFont typeface="+mj-l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Реализуйте выборку команд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изIMem</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Установите макрос `READONLY_MEM после логики PC, указав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pc</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в качестве адреса и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instr</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[31:0] в качестве вывода. Обязательно выровняйте его с другими участками кода, используя отступ в три пробела.</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Убедитесь, что: LOG указывает на вывод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instr</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во вкладке DIAGRAM отображается нужная диаграмма, а во вкладку VIZ выводятся инструкции, считываемые из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IMem</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При некорректной работе модуля выполните отладку кода с помощью окна WAVEFORM и убедитесь, что сигналу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instr</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больше не соответствует значение «To Be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Implemented</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(«Требуется реализовать») во вкладке VIZ.</a:t>
            </a:r>
            <a:endParaRPr dirty="0"/>
          </a:p>
        </p:txBody>
      </p:sp>
    </p:spTree>
    <p:extLst>
      <p:ext uri="{BB962C8B-B14F-4D97-AF65-F5344CB8AC3E}">
        <p14:creationId xmlns:p14="http://schemas.microsoft.com/office/powerpoint/2010/main" val="3770818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 indent="0" algn="l">
              <a:lnSpc>
                <a:spcPct val="150000"/>
              </a:lnSpc>
              <a:spcAft>
                <a:spcPts val="600"/>
              </a:spcAft>
              <a:buNone/>
            </a:pPr>
            <a:r>
              <a:rPr lang="ru-RU" sz="1800" b="1" kern="0" dirty="0">
                <a:effectLst/>
                <a:latin typeface="Calibri" panose="020F0502020204030204" pitchFamily="34" charset="0"/>
                <a:ea typeface="Times New Roman" panose="02020603050405020304" pitchFamily="18" charset="0"/>
                <a:cs typeface="Times New Roman" panose="02020603050405020304" pitchFamily="18" charset="0"/>
              </a:rPr>
              <a:t>Типы команд</a:t>
            </a:r>
            <a:endParaRPr lang="ru-RU"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91440" indent="0" algn="l">
              <a:lnSpc>
                <a:spcPct val="150000"/>
              </a:lnSpc>
              <a:spcAft>
                <a:spcPts val="600"/>
              </a:spcAft>
              <a:buNone/>
            </a:pPr>
            <a:endParaRPr lang="ru-RU"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91440" indent="0" algn="l">
              <a:lnSpc>
                <a:spcPct val="150000"/>
              </a:lnSpc>
              <a:spcAft>
                <a:spcPts val="6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В этом разделе рассмотрен модуль декодера (</a:t>
            </a: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decode</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 все, что нужно знать про команды. Сам модуль в схеме процессора показан на слайде.</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91440" indent="0" algn="l">
              <a:lnSpc>
                <a:spcPct val="150000"/>
              </a:lnSpc>
              <a:spcAft>
                <a:spcPts val="600"/>
              </a:spcAft>
              <a:buNone/>
            </a:pP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91440" indent="0" algn="l">
              <a:lnSpc>
                <a:spcPct val="150000"/>
              </a:lnSpc>
              <a:spcAft>
                <a:spcPts val="6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Прежде чем интерпретировать команду, нужно знать ее тип. Он определяется по ее коду операции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opcode</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в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effectLst/>
                <a:latin typeface="Courier New" panose="02070309020205020404" pitchFamily="49" charset="0"/>
                <a:ea typeface="Courier New" panose="02070309020205020404" pitchFamily="49" charset="0"/>
                <a:cs typeface="Times New Roman" panose="02020603050405020304" pitchFamily="18" charset="0"/>
              </a:rPr>
              <a:t>instr</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[6:0]</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На самом деле, поле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effectLst/>
                <a:latin typeface="Courier New" panose="02070309020205020404" pitchFamily="49" charset="0"/>
                <a:ea typeface="Courier New" panose="02070309020205020404" pitchFamily="49" charset="0"/>
                <a:cs typeface="Times New Roman" panose="02020603050405020304" pitchFamily="18" charset="0"/>
              </a:rPr>
              <a:t>instr</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[1:0]</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должно соответствовать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2'b11</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для корректных (валидных) команд RV32I. Будем считать, что все инструкции корректны, поэтому можно просто игнорировать эти два бита. ISA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Instruction</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Standard Architecture) определяет тип инструкции следующим образом изображенном на слайде.</a:t>
            </a:r>
          </a:p>
          <a:p>
            <a:pPr marL="91440" indent="0" algn="l">
              <a:lnSpc>
                <a:spcPct val="150000"/>
              </a:lnSpc>
              <a:spcAft>
                <a:spcPts val="600"/>
              </a:spcAft>
              <a:buNone/>
            </a:pPr>
            <a:endParaRPr lang="ru-RU" sz="1800" kern="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 indent="0" algn="l">
              <a:lnSpc>
                <a:spcPct val="150000"/>
              </a:lnSpc>
              <a:spcAft>
                <a:spcPts val="6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Для каждого типа команды нужно назначить логический сигнал, который указывает, относится ли инструкция к этому типу. Например, можно декодировать U-тип как:</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58750" indent="0" algn="just">
              <a:lnSpc>
                <a:spcPct val="150000"/>
              </a:lnSpc>
              <a:spcAft>
                <a:spcPts val="800"/>
              </a:spcAft>
              <a:buNone/>
            </a:pP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is_u_instr</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instr</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[6:2] == 5'b00101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58750" indent="0" algn="just">
              <a:lnSpc>
                <a:spcPct val="150000"/>
              </a:lnSpc>
              <a:spcAft>
                <a:spcPts val="800"/>
              </a:spcAft>
              <a:buNone/>
            </a:pP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ru-RU" sz="1800" kern="0" dirty="0" err="1">
                <a:effectLst/>
                <a:latin typeface="Courier New" panose="02070309020205020404" pitchFamily="49" charset="0"/>
                <a:ea typeface="Times New Roman" panose="02020603050405020304" pitchFamily="18" charset="0"/>
                <a:cs typeface="Times New Roman" panose="02020603050405020304" pitchFamily="18" charset="0"/>
              </a:rPr>
              <a:t>instr</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[6:2] == 5'b01101;</a:t>
            </a: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58750" indent="0" algn="just">
              <a:lnSpc>
                <a:spcPct val="150000"/>
              </a:lnSpc>
              <a:spcAft>
                <a:spcPts val="800"/>
              </a:spcAft>
              <a:buNone/>
            </a:pPr>
            <a:endPar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5875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Проверьте следующее:</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indent="-285750" algn="just">
              <a:lnSpc>
                <a:spcPct val="150000"/>
              </a:lnSpc>
              <a:spcAft>
                <a:spcPts val="800"/>
              </a:spcAft>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Изучите, как двоичные значения в этом выражении соответствуют двум U-образным ячейкам в таблице. В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SystemVerilog</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есть оператор, который делает это сравнение немного проще:</a:t>
            </a:r>
            <a:r>
              <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effectLst/>
                <a:latin typeface="Courier New" panose="02070309020205020404" pitchFamily="49" charset="0"/>
                <a:ea typeface="Courier New" panose="02070309020205020404" pitchFamily="49" charset="0"/>
                <a:cs typeface="Times New Roman" panose="02020603050405020304" pitchFamily="18" charset="0"/>
              </a:rPr>
              <a:t>$</a:t>
            </a:r>
            <a:r>
              <a:rPr lang="en-US" sz="1800" kern="0" dirty="0" err="1">
                <a:effectLst/>
                <a:latin typeface="Courier New" panose="02070309020205020404" pitchFamily="49" charset="0"/>
                <a:ea typeface="Courier New" panose="02070309020205020404" pitchFamily="49" charset="0"/>
                <a:cs typeface="Times New Roman" panose="02020603050405020304" pitchFamily="18" charset="0"/>
              </a:rPr>
              <a:t>is_u_instr</a:t>
            </a:r>
            <a:r>
              <a:rPr lang="en-US" sz="1800" kern="0" dirty="0">
                <a:effectLst/>
                <a:latin typeface="Courier New" panose="02070309020205020404" pitchFamily="49" charset="0"/>
                <a:ea typeface="Courier New" panose="02070309020205020404" pitchFamily="49" charset="0"/>
                <a:cs typeface="Times New Roman" panose="02020603050405020304" pitchFamily="18" charset="0"/>
              </a:rPr>
              <a:t> = $</a:t>
            </a:r>
            <a:r>
              <a:rPr lang="en-US" sz="1800" kern="0" dirty="0" err="1">
                <a:effectLst/>
                <a:latin typeface="Courier New" panose="02070309020205020404" pitchFamily="49" charset="0"/>
                <a:ea typeface="Courier New" panose="02070309020205020404" pitchFamily="49" charset="0"/>
                <a:cs typeface="Times New Roman" panose="02020603050405020304" pitchFamily="18" charset="0"/>
              </a:rPr>
              <a:t>instr</a:t>
            </a:r>
            <a:r>
              <a:rPr lang="en-US" sz="1800" kern="0" dirty="0">
                <a:effectLst/>
                <a:latin typeface="Courier New" panose="02070309020205020404" pitchFamily="49" charset="0"/>
                <a:ea typeface="Courier New" panose="02070309020205020404" pitchFamily="49" charset="0"/>
                <a:cs typeface="Times New Roman" panose="02020603050405020304" pitchFamily="18" charset="0"/>
              </a:rPr>
              <a:t>[6:2] ==? 5'b0x101;</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indent="-285750" algn="just">
              <a:lnSpc>
                <a:spcPct val="150000"/>
              </a:lnSpc>
              <a:spcAft>
                <a:spcPts val="800"/>
              </a:spcAft>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Оператор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позволяет исключить некоторые биты из сравнения, указав их как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x</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(читается как «не важно»).</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1351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Выполните следующие шаги:</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Добавьте оператор присваивания в свой код и напишите остальные 5 операторов для типов команд I, R, S, B и J. (Серые ячейки можно игнорировать, так как они не используются в RV32I).</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Скомпилируйте и проведите моделирование кода. Изучите вывод LOG. В окне VIZ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Instr.Decode</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должен указываться тип текущей инструкции. Отладьте при необходимости код, используя окно временных диаграмм WAVEFORM.</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lang="ru-RU"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57951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7921d4871b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7921d4871b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Основываясь на типе команды, можно правильно декодировать поля инструкции (рисунок 7). Большинство полей всегда состоят из одних и тех же битов, независимо от типа инструкции, но имеют значение только для некоторых из них. Исключением является поле </a:t>
            </a:r>
            <a:r>
              <a:rPr lang="ru-RU" sz="1800" kern="0" dirty="0" err="1">
                <a:effectLst/>
                <a:latin typeface="Courier New" panose="02070309020205020404" pitchFamily="49" charset="0"/>
                <a:ea typeface="Courier New" panose="02070309020205020404" pitchFamily="49" charset="0"/>
                <a:cs typeface="Times New Roman" panose="02020603050405020304" pitchFamily="18" charset="0"/>
              </a:rPr>
              <a:t>imm</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kern="0" dirty="0" err="1">
                <a:effectLst/>
                <a:latin typeface="Courier New" panose="02070309020205020404" pitchFamily="49" charset="0"/>
                <a:ea typeface="Courier New" panose="02070309020205020404" pitchFamily="49" charset="0"/>
                <a:cs typeface="Times New Roman" panose="02020603050405020304" pitchFamily="18" charset="0"/>
              </a:rPr>
              <a:t>immediate</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 </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значение (константа), встроенное в саму инструкцию. Оно состоит из разных битов в зависимости от типа инструкции.</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Начнем с более простых полей, не требующих встроенного в инструкцию значения: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$funct3</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$rs1</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$rs2</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effectLst/>
                <a:latin typeface="Courier New" panose="02070309020205020404" pitchFamily="49" charset="0"/>
                <a:ea typeface="Courier New" panose="02070309020205020404" pitchFamily="49" charset="0"/>
                <a:cs typeface="Times New Roman" panose="02020603050405020304" pitchFamily="18" charset="0"/>
              </a:rPr>
              <a:t>rd</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effectLst/>
                <a:latin typeface="Courier New" panose="02070309020205020404" pitchFamily="49" charset="0"/>
                <a:ea typeface="Courier New" panose="02070309020205020404" pitchFamily="49" charset="0"/>
                <a:cs typeface="Times New Roman" panose="02020603050405020304" pitchFamily="18" charset="0"/>
              </a:rPr>
              <a:t>opcode</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В рассматриваемых примерах </a:t>
            </a:r>
            <a:r>
              <a:rPr lang="ru-RU" sz="1800" kern="0" dirty="0">
                <a:effectLst/>
                <a:latin typeface="Courier New" panose="02070309020205020404" pitchFamily="49" charset="0"/>
                <a:ea typeface="Courier New" panose="02070309020205020404" pitchFamily="49" charset="0"/>
                <a:cs typeface="Times New Roman" panose="02020603050405020304" pitchFamily="18" charset="0"/>
              </a:rPr>
              <a:t>$funct7</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использоваться не будет, поэтому это поле можно пропустить:</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Извлеките поля, например, таким образом: $rs2[4:0] =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instr</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[24:20].</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Скомпилируйте и выполните моделирование кода, проверьте LOG (с предупреждениями о новых неподключенных сигналах) и выполните отладку. По мере добавления новых сигналов они должны удаляться из списка «To Be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Implemented</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(«Требуют реализации») в VIZ.</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lnSpc>
                <a:spcPct val="150000"/>
              </a:lnSpc>
              <a:spcAft>
                <a:spcPts val="800"/>
              </a:spcAft>
              <a:buFont typeface="+mj-lt"/>
              <a:buAutoNum type="arabicPeriod"/>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Определите, когда эти поля валидны (за исключением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opcode</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который действителен всегда). Например: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974090" lvl="1" algn="just">
              <a:lnSpc>
                <a:spcPct val="150000"/>
              </a:lnSpc>
              <a:spcAft>
                <a:spcPts val="800"/>
              </a:spcAft>
            </a:pP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$rs2_valid = $</a:t>
            </a:r>
            <a:r>
              <a:rPr lang="en-US"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is_r_instr</a:t>
            </a: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 $</a:t>
            </a:r>
            <a:r>
              <a:rPr lang="en-US"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is_s_instr</a:t>
            </a: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 $</a:t>
            </a:r>
            <a:r>
              <a:rPr lang="en-US"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is_b_instr</a:t>
            </a: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974090" lvl="1" algn="just">
              <a:lnSpc>
                <a:spcPct val="150000"/>
              </a:lnSpc>
              <a:spcAft>
                <a:spcPts val="800"/>
              </a:spcAft>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Определите также сигнал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imm_valid</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назначая для всех типов, кроме R, даже если вы еще не определили </a:t>
            </a:r>
            <a:r>
              <a:rPr lang="ru-RU"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a:t>
            </a:r>
            <a:r>
              <a:rPr lang="ru-RU"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imm</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	Скомпилируйте и выполните моделирование кода, проверьте LOG (теперь довольно длинный) и отладьте. Список сигналов «To Be </a:t>
            </a:r>
            <a:r>
              <a:rPr lang="ru-RU" sz="1800" kern="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Implemented</a:t>
            </a: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должен стать меньше.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	Чтобы множество предупреждений в LOG не мешали, их можно скрыть, добавив следующий код: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974090" lvl="1" algn="just">
              <a:lnSpc>
                <a:spcPct val="150000"/>
              </a:lnSpc>
              <a:spcAft>
                <a:spcPts val="800"/>
              </a:spcAft>
            </a:pP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`BOGUS_USE($</a:t>
            </a:r>
            <a:r>
              <a:rPr lang="en-US"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rd</a:t>
            </a: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a:t>
            </a:r>
            <a:r>
              <a:rPr lang="en-US" sz="1800" kern="0" dirty="0" err="1">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rd_valid</a:t>
            </a:r>
            <a:r>
              <a:rPr lang="en-US" sz="1800" kern="0" dirty="0">
                <a:solidFill>
                  <a:srgbClr val="000000"/>
                </a:solidFill>
                <a:effectLst/>
                <a:latin typeface="Courier New" panose="02070309020205020404" pitchFamily="49" charset="0"/>
                <a:ea typeface="Courier New" panose="02070309020205020404" pitchFamily="49" charset="0"/>
                <a:cs typeface="Times New Roman" panose="02020603050405020304" pitchFamily="18" charset="0"/>
              </a:rPr>
              <a:t> $rs1 $rs1_valid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endParaRPr lang="ru-RU" sz="1800" kern="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В проекте не создается никакой логики, но для компилятора выглядит как работа с сигналами, поэтому предупреждения можно проигнорировать. Обратите внимание, что между сигналами нет запятых. Если растянуть это выражение на две строки, то вторая строка должна быть отделена пробелами относительно первой. Эта строка может быть удалена после использования сигналов, хотя некоторые из этих сигналов будут использоваться только для VIZ и останутся незадействованными в проекте.</a:t>
            </a:r>
          </a:p>
          <a:p>
            <a:pPr marL="457200" indent="0" algn="just">
              <a:lnSpc>
                <a:spcPct val="150000"/>
              </a:lnSpc>
              <a:spcAft>
                <a:spcPts val="800"/>
              </a:spcAft>
              <a:buNone/>
            </a:pP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1" indent="0" algn="just">
              <a:lnSpc>
                <a:spcPct val="150000"/>
              </a:lnSpc>
              <a:spcAft>
                <a:spcPts val="800"/>
              </a:spcAft>
              <a:buFont typeface="+mj-lt"/>
              <a:buNone/>
            </a:pPr>
            <a:r>
              <a:rPr lang="ru-RU" sz="180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	Скомпилируйте и выполните моделирование кода и убедитесь, что LOG не содержит ошибок. Теперь вы должны увидеть индексы регистров в VIZ (в синей части декодирования команд). Убедитесь, что они выглядят корректно, и отладьте код, если необходимо.</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endParaRPr lang="ru-RU" sz="1800" kern="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Работа с непосредственным значением </a:t>
            </a:r>
            <a:r>
              <a:rPr lang="ru-RU" sz="1800" kern="0" dirty="0" err="1">
                <a:effectLst/>
                <a:latin typeface="Calibri" panose="020F0502020204030204" pitchFamily="34" charset="0"/>
                <a:ea typeface="Times New Roman" panose="02020603050405020304" pitchFamily="18" charset="0"/>
                <a:cs typeface="Times New Roman" panose="02020603050405020304" pitchFamily="18" charset="0"/>
              </a:rPr>
              <a:t>immediate</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немного сложнее. Оно состоит из битов из разных полей в зависимости от типа инструкции.</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Непосредственное значение для инструкций типа I, например, формируется из 21 копии 31-го бита инструкции, за которым следует </a:t>
            </a:r>
            <a:r>
              <a:rPr lang="ru-RU" sz="1800" kern="0" dirty="0" err="1">
                <a:effectLst/>
                <a:latin typeface="Courier New" panose="02070309020205020404" pitchFamily="49" charset="0"/>
                <a:ea typeface="Times New Roman" panose="02020603050405020304" pitchFamily="18" charset="0"/>
                <a:cs typeface="Times New Roman" panose="02020603050405020304" pitchFamily="18" charset="0"/>
              </a:rPr>
              <a:t>inst</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[30:20]</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(который выше разбит на три поля для согласованности с другими форматами).</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Поле </a:t>
            </a:r>
            <a:r>
              <a:rPr lang="en-US" sz="1800" kern="0" dirty="0">
                <a:effectLst/>
                <a:latin typeface="Calibri" panose="020F0502020204030204" pitchFamily="34" charset="0"/>
                <a:ea typeface="Times New Roman" panose="02020603050405020304" pitchFamily="18" charset="0"/>
                <a:cs typeface="Times New Roman" panose="02020603050405020304" pitchFamily="18" charset="0"/>
              </a:rPr>
              <a:t>immediate</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может быть сформировано на основе этой таблицы с помощью логического выражения, подобного следующему. В нем используется комбинация извлечения битов (</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ru-RU" sz="1800" kern="0" dirty="0" err="1">
                <a:effectLst/>
                <a:latin typeface="Courier New" panose="02070309020205020404" pitchFamily="49" charset="0"/>
                <a:ea typeface="Times New Roman" panose="02020603050405020304" pitchFamily="18" charset="0"/>
                <a:cs typeface="Times New Roman" panose="02020603050405020304" pitchFamily="18" charset="0"/>
              </a:rPr>
              <a:t>instr</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[30:20]</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репликации битов (</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{21{...}}</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и конкатенации битов (</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ru-RU" sz="1800" kern="0" dirty="0">
                <a:effectLst/>
                <a:latin typeface="Calibri" panose="020F0502020204030204" pitchFamily="34" charset="0"/>
                <a:ea typeface="Times New Roman" panose="02020603050405020304" pitchFamily="18" charset="0"/>
                <a:cs typeface="Times New Roman" panose="02020603050405020304" pitchFamily="18" charset="0"/>
              </a:rPr>
              <a:t>):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imm</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[31:0] = $</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is_i_instr</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 ? { { {21{$</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instr</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[31]}}, $</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instr</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[30:20] }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kern="0" dirty="0" err="1">
                <a:effectLst/>
                <a:latin typeface="Courier New" panose="02070309020205020404" pitchFamily="49" charset="0"/>
                <a:ea typeface="Times New Roman" panose="02020603050405020304" pitchFamily="18" charset="0"/>
                <a:cs typeface="Times New Roman" panose="02020603050405020304" pitchFamily="18" charset="0"/>
              </a:rPr>
              <a:t>is_s_instr</a:t>
            </a: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 ? {...}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indent="0" algn="just">
              <a:lnSpc>
                <a:spcPct val="150000"/>
              </a:lnSpc>
              <a:spcAft>
                <a:spcPts val="800"/>
              </a:spcAft>
              <a:buNone/>
            </a:pPr>
            <a:r>
              <a:rPr lang="en-US" sz="1800" kern="0" dirty="0">
                <a:effectLst/>
                <a:latin typeface="Courier New" panose="02070309020205020404" pitchFamily="49" charset="0"/>
                <a:ea typeface="Times New Roman" panose="02020603050405020304" pitchFamily="18" charset="0"/>
                <a:cs typeface="Times New Roman" panose="02020603050405020304" pitchFamily="18" charset="0"/>
              </a:rPr>
              <a:t>                32'b0; // </a:t>
            </a:r>
            <a:r>
              <a:rPr lang="ru-RU" sz="1800" kern="0" dirty="0">
                <a:effectLst/>
                <a:latin typeface="Courier New" panose="02070309020205020404" pitchFamily="49" charset="0"/>
                <a:ea typeface="Times New Roman" panose="02020603050405020304" pitchFamily="18" charset="0"/>
                <a:cs typeface="Times New Roman" panose="02020603050405020304" pitchFamily="18" charset="0"/>
              </a:rPr>
              <a:t>По умолчанию</a:t>
            </a:r>
            <a:endParaRPr lang="ru-RU"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lang="ru-RU" dirty="0"/>
          </a:p>
        </p:txBody>
      </p:sp>
    </p:spTree>
    <p:extLst>
      <p:ext uri="{BB962C8B-B14F-4D97-AF65-F5344CB8AC3E}">
        <p14:creationId xmlns:p14="http://schemas.microsoft.com/office/powerpoint/2010/main" val="3500877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3">
            <a:alphaModFix/>
          </a:blip>
          <a:srcRect/>
          <a:stretch/>
        </p:blipFill>
        <p:spPr>
          <a:xfrm>
            <a:off x="0" y="0"/>
            <a:ext cx="9144002" cy="5143501"/>
          </a:xfrm>
          <a:prstGeom prst="rect">
            <a:avLst/>
          </a:prstGeom>
          <a:noFill/>
          <a:ln>
            <a:noFill/>
          </a:ln>
        </p:spPr>
      </p:pic>
      <p:pic>
        <p:nvPicPr>
          <p:cNvPr id="15" name="Google Shape;15;p2"/>
          <p:cNvPicPr preferRelativeResize="0"/>
          <p:nvPr/>
        </p:nvPicPr>
        <p:blipFill rotWithShape="1">
          <a:blip r:embed="rId4">
            <a:alphaModFix/>
          </a:blip>
          <a:srcRect/>
          <a:stretch/>
        </p:blipFill>
        <p:spPr>
          <a:xfrm>
            <a:off x="4648697" y="511916"/>
            <a:ext cx="3737767" cy="4119669"/>
          </a:xfrm>
          <a:prstGeom prst="rect">
            <a:avLst/>
          </a:prstGeom>
          <a:noFill/>
          <a:ln>
            <a:noFill/>
          </a:ln>
        </p:spPr>
      </p:pic>
      <p:pic>
        <p:nvPicPr>
          <p:cNvPr id="16" name="Google Shape;16;p2"/>
          <p:cNvPicPr preferRelativeResize="0"/>
          <p:nvPr/>
        </p:nvPicPr>
        <p:blipFill rotWithShape="1">
          <a:blip r:embed="rId5">
            <a:alphaModFix/>
          </a:blip>
          <a:srcRect/>
          <a:stretch/>
        </p:blipFill>
        <p:spPr>
          <a:xfrm>
            <a:off x="504825" y="481589"/>
            <a:ext cx="3095625" cy="247650"/>
          </a:xfrm>
          <a:prstGeom prst="rect">
            <a:avLst/>
          </a:prstGeom>
          <a:noFill/>
          <a:ln>
            <a:noFill/>
          </a:ln>
        </p:spPr>
      </p:pic>
      <p:sp>
        <p:nvSpPr>
          <p:cNvPr id="17" name="Google Shape;17;p2"/>
          <p:cNvSpPr txBox="1">
            <a:spLocks noGrp="1"/>
          </p:cNvSpPr>
          <p:nvPr>
            <p:ph type="title"/>
          </p:nvPr>
        </p:nvSpPr>
        <p:spPr>
          <a:xfrm>
            <a:off x="386150" y="1946200"/>
            <a:ext cx="4487100" cy="1320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700"/>
              <a:buNone/>
              <a:defRPr sz="27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8" name="Google Shape;18;p2"/>
          <p:cNvSpPr txBox="1">
            <a:spLocks noGrp="1"/>
          </p:cNvSpPr>
          <p:nvPr>
            <p:ph type="subTitle" idx="1"/>
          </p:nvPr>
        </p:nvSpPr>
        <p:spPr>
          <a:xfrm>
            <a:off x="393875" y="4154950"/>
            <a:ext cx="2471400" cy="409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None/>
              <a:defRPr sz="1200">
                <a:solidFill>
                  <a:schemeClr val="lt1"/>
                </a:solidFill>
              </a:defRPr>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000"/>
              <a:buNone/>
              <a:defRPr/>
            </a:lvl4pPr>
            <a:lvl5pPr lvl="4">
              <a:spcBef>
                <a:spcPts val="0"/>
              </a:spcBef>
              <a:spcAft>
                <a:spcPts val="0"/>
              </a:spcAft>
              <a:buSzPts val="800"/>
              <a:buNone/>
              <a:defRPr/>
            </a:lvl5pPr>
            <a:lvl6pPr lvl="5">
              <a:spcBef>
                <a:spcPts val="0"/>
              </a:spcBef>
              <a:spcAft>
                <a:spcPts val="0"/>
              </a:spcAft>
              <a:buSzPts val="1000"/>
              <a:buNone/>
              <a:defRPr/>
            </a:lvl6pPr>
            <a:lvl7pPr lvl="6">
              <a:spcBef>
                <a:spcPts val="0"/>
              </a:spcBef>
              <a:spcAft>
                <a:spcPts val="0"/>
              </a:spcAft>
              <a:buSzPts val="800"/>
              <a:buNone/>
              <a:defRPr/>
            </a:lvl7pPr>
            <a:lvl8pPr lvl="7">
              <a:spcBef>
                <a:spcPts val="0"/>
              </a:spcBef>
              <a:spcAft>
                <a:spcPts val="0"/>
              </a:spcAft>
              <a:buSzPts val="1000"/>
              <a:buNone/>
              <a:defRPr/>
            </a:lvl8pPr>
            <a:lvl9pPr lvl="8">
              <a:spcBef>
                <a:spcPts val="0"/>
              </a:spcBef>
              <a:spcAft>
                <a:spcPts val="0"/>
              </a:spcAft>
              <a:buSzPts val="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6"/>
        <p:cNvGrpSpPr/>
        <p:nvPr/>
      </p:nvGrpSpPr>
      <p:grpSpPr>
        <a:xfrm>
          <a:off x="0" y="0"/>
          <a:ext cx="0" cy="0"/>
          <a:chOff x="0" y="0"/>
          <a:chExt cx="0" cy="0"/>
        </a:xfrm>
      </p:grpSpPr>
      <p:sp>
        <p:nvSpPr>
          <p:cNvPr id="177" name="Google Shape;177;p8"/>
          <p:cNvSpPr txBox="1">
            <a:spLocks noGrp="1"/>
          </p:cNvSpPr>
          <p:nvPr>
            <p:ph type="title"/>
          </p:nvPr>
        </p:nvSpPr>
        <p:spPr>
          <a:xfrm>
            <a:off x="311700" y="445025"/>
            <a:ext cx="6977100" cy="3186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78" name="Google Shape;178;p8"/>
          <p:cNvSpPr txBox="1">
            <a:spLocks noGrp="1"/>
          </p:cNvSpPr>
          <p:nvPr>
            <p:ph type="body" idx="1"/>
          </p:nvPr>
        </p:nvSpPr>
        <p:spPr>
          <a:xfrm>
            <a:off x="456075" y="943200"/>
            <a:ext cx="8220000" cy="3729600"/>
          </a:xfrm>
          <a:prstGeom prst="rect">
            <a:avLst/>
          </a:prstGeom>
        </p:spPr>
        <p:txBody>
          <a:bodyPr spcFirstLastPara="1" wrap="square" lIns="91425" tIns="91425" rIns="91425" bIns="91425" anchor="t" anchorCtr="0">
            <a:normAutofit/>
          </a:bodyPr>
          <a:lstStyle>
            <a:lvl1pPr marL="457200" lvl="0" indent="-279400">
              <a:spcBef>
                <a:spcPts val="0"/>
              </a:spcBef>
              <a:spcAft>
                <a:spcPts val="0"/>
              </a:spcAft>
              <a:buSzPts val="800"/>
              <a:buChar char="☐"/>
              <a:defRPr/>
            </a:lvl1pPr>
            <a:lvl2pPr marL="914400" lvl="1" indent="-292100">
              <a:spcBef>
                <a:spcPts val="0"/>
              </a:spcBef>
              <a:spcAft>
                <a:spcPts val="0"/>
              </a:spcAft>
              <a:buSzPts val="1000"/>
              <a:buChar char="■"/>
              <a:defRPr/>
            </a:lvl2pPr>
            <a:lvl3pPr marL="1371600" lvl="2" indent="-279400">
              <a:spcBef>
                <a:spcPts val="0"/>
              </a:spcBef>
              <a:spcAft>
                <a:spcPts val="0"/>
              </a:spcAft>
              <a:buSzPts val="800"/>
              <a:buChar char="☐"/>
              <a:defRPr/>
            </a:lvl3pPr>
            <a:lvl4pPr marL="1828800" lvl="3" indent="-292100">
              <a:spcBef>
                <a:spcPts val="0"/>
              </a:spcBef>
              <a:spcAft>
                <a:spcPts val="0"/>
              </a:spcAft>
              <a:buClr>
                <a:srgbClr val="283272"/>
              </a:buClr>
              <a:buSzPts val="1000"/>
              <a:buChar char="■"/>
              <a:defRPr/>
            </a:lvl4pPr>
            <a:lvl5pPr marL="2286000" lvl="4" indent="-279400">
              <a:spcBef>
                <a:spcPts val="0"/>
              </a:spcBef>
              <a:spcAft>
                <a:spcPts val="0"/>
              </a:spcAft>
              <a:buClr>
                <a:srgbClr val="283272"/>
              </a:buClr>
              <a:buSzPts val="800"/>
              <a:buChar char="☐"/>
              <a:defRPr/>
            </a:lvl5pPr>
            <a:lvl6pPr marL="2743200" lvl="5" indent="-292100">
              <a:spcBef>
                <a:spcPts val="0"/>
              </a:spcBef>
              <a:spcAft>
                <a:spcPts val="0"/>
              </a:spcAft>
              <a:buClr>
                <a:srgbClr val="283272"/>
              </a:buClr>
              <a:buSzPts val="1000"/>
              <a:buChar char="■"/>
              <a:defRPr/>
            </a:lvl6pPr>
            <a:lvl7pPr marL="3200400" lvl="6" indent="-279400">
              <a:spcBef>
                <a:spcPts val="0"/>
              </a:spcBef>
              <a:spcAft>
                <a:spcPts val="0"/>
              </a:spcAft>
              <a:buClr>
                <a:srgbClr val="283272"/>
              </a:buClr>
              <a:buSzPts val="800"/>
              <a:buChar char="☐"/>
              <a:defRPr/>
            </a:lvl7pPr>
            <a:lvl8pPr marL="3657600" lvl="7" indent="-292100">
              <a:spcBef>
                <a:spcPts val="0"/>
              </a:spcBef>
              <a:spcAft>
                <a:spcPts val="0"/>
              </a:spcAft>
              <a:buClr>
                <a:srgbClr val="283272"/>
              </a:buClr>
              <a:buSzPts val="1000"/>
              <a:buChar char="■"/>
              <a:defRPr/>
            </a:lvl8pPr>
            <a:lvl9pPr marL="4114800" lvl="8" indent="-279400">
              <a:spcBef>
                <a:spcPts val="0"/>
              </a:spcBef>
              <a:spcAft>
                <a:spcPts val="0"/>
              </a:spcAft>
              <a:buClr>
                <a:srgbClr val="283272"/>
              </a:buClr>
              <a:buSzPts val="800"/>
              <a:buChar char="☐"/>
              <a:defRPr/>
            </a:lvl9pPr>
          </a:lstStyle>
          <a:p>
            <a:endParaRPr/>
          </a:p>
        </p:txBody>
      </p:sp>
      <p:sp>
        <p:nvSpPr>
          <p:cNvPr id="179" name="Google Shape;179;p8"/>
          <p:cNvSpPr txBox="1">
            <a:spLocks noGrp="1"/>
          </p:cNvSpPr>
          <p:nvPr>
            <p:ph type="title" idx="2"/>
          </p:nvPr>
        </p:nvSpPr>
        <p:spPr>
          <a:xfrm>
            <a:off x="313200" y="247125"/>
            <a:ext cx="4563300" cy="239400"/>
          </a:xfrm>
          <a:prstGeom prst="rect">
            <a:avLst/>
          </a:prstGeom>
        </p:spPr>
        <p:txBody>
          <a:bodyPr spcFirstLastPara="1" wrap="square" lIns="91425" tIns="91425" rIns="91425" bIns="91425" anchor="t" anchorCtr="0">
            <a:normAutofit/>
          </a:bodyPr>
          <a:lstStyle>
            <a:lvl1pPr lvl="0">
              <a:spcBef>
                <a:spcPts val="0"/>
              </a:spcBef>
              <a:spcAft>
                <a:spcPts val="0"/>
              </a:spcAft>
              <a:buSzPts val="800"/>
              <a:buFont typeface="Nunito Sans Light"/>
              <a:buNone/>
              <a:defRPr sz="800" b="0">
                <a:latin typeface="Nunito Sans Light"/>
                <a:ea typeface="Nunito Sans Light"/>
                <a:cs typeface="Nunito Sans Light"/>
                <a:sym typeface="Nunito Sans Light"/>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11700" y="445025"/>
            <a:ext cx="6977100" cy="3186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87" name="Google Shape;187;p10"/>
          <p:cNvSpPr txBox="1">
            <a:spLocks noGrp="1"/>
          </p:cNvSpPr>
          <p:nvPr>
            <p:ph type="title" idx="2"/>
          </p:nvPr>
        </p:nvSpPr>
        <p:spPr>
          <a:xfrm>
            <a:off x="313200" y="247125"/>
            <a:ext cx="4563300" cy="239400"/>
          </a:xfrm>
          <a:prstGeom prst="rect">
            <a:avLst/>
          </a:prstGeom>
        </p:spPr>
        <p:txBody>
          <a:bodyPr spcFirstLastPara="1" wrap="square" lIns="91425" tIns="91425" rIns="91425" bIns="91425" anchor="t" anchorCtr="0">
            <a:normAutofit/>
          </a:bodyPr>
          <a:lstStyle>
            <a:lvl1pPr lvl="0" rtl="0">
              <a:spcBef>
                <a:spcPts val="0"/>
              </a:spcBef>
              <a:spcAft>
                <a:spcPts val="0"/>
              </a:spcAft>
              <a:buSzPts val="800"/>
              <a:buFont typeface="Nunito Sans Light"/>
              <a:buNone/>
              <a:defRPr sz="800" b="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7"/>
        <p:cNvGrpSpPr/>
        <p:nvPr/>
      </p:nvGrpSpPr>
      <p:grpSpPr>
        <a:xfrm>
          <a:off x="0" y="0"/>
          <a:ext cx="0" cy="0"/>
          <a:chOff x="0" y="0"/>
          <a:chExt cx="0" cy="0"/>
        </a:xfrm>
      </p:grpSpPr>
      <p:sp>
        <p:nvSpPr>
          <p:cNvPr id="208" name="Google Shape;208;p15"/>
          <p:cNvSpPr txBox="1">
            <a:spLocks noGrp="1"/>
          </p:cNvSpPr>
          <p:nvPr>
            <p:ph type="body" idx="1"/>
          </p:nvPr>
        </p:nvSpPr>
        <p:spPr>
          <a:xfrm>
            <a:off x="4572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800"/>
              <a:buNone/>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Финальный слайд">
  <p:cSld name="CUSTOM">
    <p:bg>
      <p:bgPr>
        <a:blipFill>
          <a:blip r:embed="rId2">
            <a:alphaModFix/>
          </a:blip>
          <a:stretch>
            <a:fillRect/>
          </a:stretch>
        </a:blipFill>
        <a:effectLst/>
      </p:bgPr>
    </p:bg>
    <p:spTree>
      <p:nvGrpSpPr>
        <p:cNvPr id="1" name="Shape 210"/>
        <p:cNvGrpSpPr/>
        <p:nvPr/>
      </p:nvGrpSpPr>
      <p:grpSpPr>
        <a:xfrm>
          <a:off x="0" y="0"/>
          <a:ext cx="0" cy="0"/>
          <a:chOff x="0" y="0"/>
          <a:chExt cx="0" cy="0"/>
        </a:xfrm>
      </p:grpSpPr>
      <p:pic>
        <p:nvPicPr>
          <p:cNvPr id="211" name="Google Shape;211;p17"/>
          <p:cNvPicPr preferRelativeResize="0"/>
          <p:nvPr/>
        </p:nvPicPr>
        <p:blipFill rotWithShape="1">
          <a:blip r:embed="rId3">
            <a:alphaModFix/>
          </a:blip>
          <a:srcRect/>
          <a:stretch/>
        </p:blipFill>
        <p:spPr>
          <a:xfrm>
            <a:off x="0" y="0"/>
            <a:ext cx="9144002" cy="5143501"/>
          </a:xfrm>
          <a:prstGeom prst="rect">
            <a:avLst/>
          </a:prstGeom>
          <a:noFill/>
          <a:ln>
            <a:noFill/>
          </a:ln>
        </p:spPr>
      </p:pic>
      <p:pic>
        <p:nvPicPr>
          <p:cNvPr id="212" name="Google Shape;212;p17"/>
          <p:cNvPicPr preferRelativeResize="0"/>
          <p:nvPr/>
        </p:nvPicPr>
        <p:blipFill rotWithShape="1">
          <a:blip r:embed="rId4">
            <a:alphaModFix/>
          </a:blip>
          <a:srcRect/>
          <a:stretch/>
        </p:blipFill>
        <p:spPr>
          <a:xfrm>
            <a:off x="2703118" y="511916"/>
            <a:ext cx="3737767" cy="4119669"/>
          </a:xfrm>
          <a:prstGeom prst="rect">
            <a:avLst/>
          </a:prstGeom>
          <a:noFill/>
          <a:ln>
            <a:noFill/>
          </a:ln>
        </p:spPr>
      </p:pic>
      <p:pic>
        <p:nvPicPr>
          <p:cNvPr id="213" name="Google Shape;213;p17"/>
          <p:cNvPicPr preferRelativeResize="0"/>
          <p:nvPr/>
        </p:nvPicPr>
        <p:blipFill rotWithShape="1">
          <a:blip r:embed="rId5">
            <a:alphaModFix/>
          </a:blip>
          <a:srcRect/>
          <a:stretch/>
        </p:blipFill>
        <p:spPr>
          <a:xfrm>
            <a:off x="504825" y="481589"/>
            <a:ext cx="3095625" cy="247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6977100" cy="318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283272"/>
              </a:buClr>
              <a:buSzPts val="1500"/>
              <a:buFont typeface="Nunito Sans"/>
              <a:buNone/>
              <a:defRPr sz="1500" b="1">
                <a:solidFill>
                  <a:srgbClr val="283272"/>
                </a:solidFill>
                <a:latin typeface="Nunito Sans"/>
                <a:ea typeface="Nunito Sans"/>
                <a:cs typeface="Nunito Sans"/>
                <a:sym typeface="Nunito Sans"/>
              </a:defRPr>
            </a:lvl1pPr>
            <a:lvl2pPr lvl="1">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2pPr>
            <a:lvl3pPr lvl="2">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3pPr>
            <a:lvl4pPr lvl="3">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4pPr>
            <a:lvl5pPr lvl="4">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5pPr>
            <a:lvl6pPr lvl="5">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6pPr>
            <a:lvl7pPr lvl="6">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7pPr>
            <a:lvl8pPr lvl="7">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8pPr>
            <a:lvl9pPr lvl="8">
              <a:spcBef>
                <a:spcPts val="0"/>
              </a:spcBef>
              <a:spcAft>
                <a:spcPts val="0"/>
              </a:spcAft>
              <a:buClr>
                <a:schemeClr val="dk1"/>
              </a:buClr>
              <a:buSzPts val="1500"/>
              <a:buFont typeface="Nunito Sans"/>
              <a:buNone/>
              <a:defRPr sz="15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456075" y="943200"/>
            <a:ext cx="8220000" cy="3729600"/>
          </a:xfrm>
          <a:prstGeom prst="rect">
            <a:avLst/>
          </a:prstGeom>
          <a:noFill/>
          <a:ln>
            <a:noFill/>
          </a:ln>
        </p:spPr>
        <p:txBody>
          <a:bodyPr spcFirstLastPara="1" wrap="square" lIns="91425" tIns="91425" rIns="91425" bIns="91425" anchor="t" anchorCtr="0">
            <a:normAutofit/>
          </a:bodyPr>
          <a:lstStyle>
            <a:lvl1pPr marL="457200" lvl="0"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1pPr>
            <a:lvl2pPr marL="914400" lvl="1"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2pPr>
            <a:lvl3pPr marL="1371600" lvl="2"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3pPr>
            <a:lvl4pPr marL="1828800" lvl="3"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4pPr>
            <a:lvl5pPr marL="2286000" lvl="4"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5pPr>
            <a:lvl6pPr marL="2743200" lvl="5"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6pPr>
            <a:lvl7pPr marL="3200400" lvl="6"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7pPr>
            <a:lvl8pPr marL="3657600" lvl="7" indent="-2921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8pPr>
            <a:lvl9pPr marL="4114800" lvl="8" indent="-279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9pPr>
          </a:lstStyle>
          <a:p>
            <a:endParaRPr/>
          </a:p>
        </p:txBody>
      </p:sp>
      <p:sp>
        <p:nvSpPr>
          <p:cNvPr id="8" name="Google Shape;8;p1"/>
          <p:cNvSpPr txBox="1"/>
          <p:nvPr/>
        </p:nvSpPr>
        <p:spPr>
          <a:xfrm>
            <a:off x="8162925" y="4957763"/>
            <a:ext cx="512100" cy="185700"/>
          </a:xfrm>
          <a:prstGeom prst="rect">
            <a:avLst/>
          </a:prstGeom>
          <a:solidFill>
            <a:srgbClr val="F3F1F9">
              <a:alpha val="89800"/>
            </a:srgbClr>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fld id="{00000000-1234-1234-1234-123412341234}" type="slidenum">
              <a:rPr lang="ru" sz="800" b="0" i="0" u="none" strike="noStrike" cap="none">
                <a:solidFill>
                  <a:srgbClr val="000000"/>
                </a:solidFill>
                <a:latin typeface="Nunito Sans"/>
                <a:ea typeface="Nunito Sans"/>
                <a:cs typeface="Nunito Sans"/>
                <a:sym typeface="Nunito Sans"/>
              </a:rPr>
              <a:t>‹#›</a:t>
            </a:fld>
            <a:endParaRPr sz="800" b="0" i="0" u="none" strike="noStrike" cap="none">
              <a:solidFill>
                <a:srgbClr val="000000"/>
              </a:solidFill>
              <a:latin typeface="Nunito Sans"/>
              <a:ea typeface="Nunito Sans"/>
              <a:cs typeface="Nunito Sans"/>
              <a:sym typeface="Nunito Sans"/>
            </a:endParaRPr>
          </a:p>
        </p:txBody>
      </p:sp>
      <p:pic>
        <p:nvPicPr>
          <p:cNvPr id="9" name="Google Shape;9;p1"/>
          <p:cNvPicPr preferRelativeResize="0"/>
          <p:nvPr/>
        </p:nvPicPr>
        <p:blipFill rotWithShape="1">
          <a:blip r:embed="rId8">
            <a:alphaModFix/>
          </a:blip>
          <a:srcRect/>
          <a:stretch/>
        </p:blipFill>
        <p:spPr>
          <a:xfrm>
            <a:off x="7296957" y="363455"/>
            <a:ext cx="1377936" cy="375800"/>
          </a:xfrm>
          <a:prstGeom prst="rect">
            <a:avLst/>
          </a:prstGeom>
          <a:noFill/>
          <a:ln>
            <a:noFill/>
          </a:ln>
        </p:spPr>
      </p:pic>
      <p:cxnSp>
        <p:nvCxnSpPr>
          <p:cNvPr id="10" name="Google Shape;10;p1"/>
          <p:cNvCxnSpPr/>
          <p:nvPr/>
        </p:nvCxnSpPr>
        <p:spPr>
          <a:xfrm>
            <a:off x="456071" y="4786313"/>
            <a:ext cx="8220000" cy="0"/>
          </a:xfrm>
          <a:prstGeom prst="straightConnector1">
            <a:avLst/>
          </a:prstGeom>
          <a:noFill/>
          <a:ln w="12700" cap="rnd" cmpd="sng">
            <a:solidFill>
              <a:srgbClr val="283272"/>
            </a:solidFill>
            <a:prstDash val="solid"/>
            <a:round/>
            <a:headEnd type="none" w="sm" len="sm"/>
            <a:tailEnd type="none" w="sm" len="sm"/>
          </a:ln>
        </p:spPr>
      </p:cxnSp>
      <p:sp>
        <p:nvSpPr>
          <p:cNvPr id="11" name="Google Shape;11;p1"/>
          <p:cNvSpPr txBox="1"/>
          <p:nvPr/>
        </p:nvSpPr>
        <p:spPr>
          <a:xfrm>
            <a:off x="411050" y="454300"/>
            <a:ext cx="68859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83272"/>
              </a:buClr>
              <a:buSzPts val="1500"/>
              <a:buFont typeface="Nunito Sans"/>
              <a:buNone/>
            </a:pPr>
            <a:endParaRPr sz="1500" b="1" i="0" u="none" strike="noStrike" cap="none">
              <a:solidFill>
                <a:srgbClr val="283272"/>
              </a:solidFill>
              <a:latin typeface="Nunito Sans"/>
              <a:ea typeface="Nunito Sans"/>
              <a:cs typeface="Nunito Sans"/>
              <a:sym typeface="Nunito Sans"/>
            </a:endParaRPr>
          </a:p>
        </p:txBody>
      </p:sp>
      <p:sp>
        <p:nvSpPr>
          <p:cNvPr id="12" name="Google Shape;12;p1"/>
          <p:cNvSpPr txBox="1"/>
          <p:nvPr/>
        </p:nvSpPr>
        <p:spPr>
          <a:xfrm>
            <a:off x="402800" y="297375"/>
            <a:ext cx="68859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800">
              <a:solidFill>
                <a:srgbClr val="283272"/>
              </a:solidFill>
              <a:latin typeface="Nunito Sans Light"/>
              <a:ea typeface="Nunito Sans Light"/>
              <a:cs typeface="Nunito Sans Light"/>
              <a:sym typeface="Nunito Sans Light"/>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6" r:id="rId3"/>
    <p:sldLayoutId id="2147483661" r:id="rId4"/>
    <p:sldLayoutId id="2147483662"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tevehoover/LF-Building-a-RISC-V-CPUCore.gi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title"/>
          </p:nvPr>
        </p:nvSpPr>
        <p:spPr>
          <a:xfrm>
            <a:off x="148154" y="1911450"/>
            <a:ext cx="4661839" cy="1320600"/>
          </a:xfrm>
          <a:prstGeom prst="rect">
            <a:avLst/>
          </a:prstGeom>
        </p:spPr>
        <p:txBody>
          <a:bodyPr spcFirstLastPara="1" wrap="square" lIns="91425" tIns="91425" rIns="91425" bIns="91425" anchor="t" anchorCtr="0">
            <a:normAutofit fontScale="90000"/>
          </a:bodyPr>
          <a:lstStyle/>
          <a:p>
            <a:r>
              <a:rPr lang="en-US" dirty="0"/>
              <a:t>Building a RISC-V CPU Core </a:t>
            </a:r>
            <a:br>
              <a:rPr lang="en-US" dirty="0"/>
            </a:br>
            <a:r>
              <a:rPr lang="ru-RU" dirty="0"/>
              <a:t>4 лекция | Подмножество ядра процессора RISC-V</a:t>
            </a:r>
            <a:br>
              <a:rPr lang="ru-RU" dirty="0"/>
            </a:br>
            <a:br>
              <a:rPr lang="ru-RU" dirty="0"/>
            </a:br>
            <a:br>
              <a:rPr lang="ru-RU" dirty="0"/>
            </a:br>
            <a:br>
              <a:rPr lang="en-US" dirty="0"/>
            </a:br>
            <a:endParaRPr lang="en-US" dirty="0"/>
          </a:p>
        </p:txBody>
      </p:sp>
      <p:sp>
        <p:nvSpPr>
          <p:cNvPr id="3" name="Подзаголовок 2">
            <a:extLst>
              <a:ext uri="{FF2B5EF4-FFF2-40B4-BE49-F238E27FC236}">
                <a16:creationId xmlns:a16="http://schemas.microsoft.com/office/drawing/2014/main" id="{F72B6EA8-9497-3658-047F-447D44357669}"/>
              </a:ext>
            </a:extLst>
          </p:cNvPr>
          <p:cNvSpPr>
            <a:spLocks noGrp="1"/>
          </p:cNvSpPr>
          <p:nvPr>
            <p:ph type="subTitle" idx="1"/>
          </p:nvPr>
        </p:nvSpPr>
        <p:spPr/>
        <p:txBody>
          <a:bodyPr/>
          <a:lstStyle/>
          <a:p>
            <a:r>
              <a:rPr lang="en-US" dirty="0"/>
              <a:t>2024</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Декодер команд </a:t>
            </a:r>
          </a:p>
        </p:txBody>
      </p:sp>
      <p:sp>
        <p:nvSpPr>
          <p:cNvPr id="5" name="TextBox 4">
            <a:extLst>
              <a:ext uri="{FF2B5EF4-FFF2-40B4-BE49-F238E27FC236}">
                <a16:creationId xmlns:a16="http://schemas.microsoft.com/office/drawing/2014/main" id="{FEA97380-067E-C24C-B7AA-2D07B6561CB1}"/>
              </a:ext>
            </a:extLst>
          </p:cNvPr>
          <p:cNvSpPr txBox="1"/>
          <p:nvPr/>
        </p:nvSpPr>
        <p:spPr>
          <a:xfrm>
            <a:off x="281110" y="3108229"/>
            <a:ext cx="8581779" cy="1269578"/>
          </a:xfrm>
          <a:prstGeom prst="rect">
            <a:avLst/>
          </a:prstGeom>
          <a:noFill/>
        </p:spPr>
        <p:txBody>
          <a:bodyPr wrap="square">
            <a:spAutoFit/>
          </a:bodyPr>
          <a:lstStyle/>
          <a:p>
            <a:pPr marL="514350" indent="-514350">
              <a:lnSpc>
                <a:spcPct val="130000"/>
              </a:lnSpc>
              <a:buAutoNum type="arabicPeriod"/>
            </a:pPr>
            <a:r>
              <a:rPr lang="ru-RU" sz="2000" dirty="0">
                <a:latin typeface="Nunito Sans" pitchFamily="2" charset="-52"/>
              </a:rPr>
              <a:t>Заполните приведенное выше логическое выражение для </a:t>
            </a:r>
            <a:r>
              <a:rPr lang="ru-RU" sz="2000" i="1" dirty="0">
                <a:latin typeface="Nunito Sans" pitchFamily="2" charset="-52"/>
                <a:cs typeface="Courier New" panose="02070309020205020404" pitchFamily="49" charset="0"/>
              </a:rPr>
              <a:t>$</a:t>
            </a:r>
            <a:r>
              <a:rPr lang="ru-RU" sz="2000" i="1" dirty="0" err="1">
                <a:latin typeface="Nunito Sans" pitchFamily="2" charset="-52"/>
                <a:cs typeface="Courier New" panose="02070309020205020404" pitchFamily="49" charset="0"/>
              </a:rPr>
              <a:t>imm</a:t>
            </a:r>
            <a:r>
              <a:rPr lang="ru-RU" sz="2000" dirty="0">
                <a:latin typeface="Nunito Sans" pitchFamily="2" charset="-52"/>
              </a:rPr>
              <a:t>. </a:t>
            </a:r>
            <a:endParaRPr lang="en-US" sz="2000" dirty="0">
              <a:latin typeface="Nunito Sans" pitchFamily="2" charset="-52"/>
            </a:endParaRPr>
          </a:p>
          <a:p>
            <a:pPr marL="514350" indent="-514350">
              <a:lnSpc>
                <a:spcPct val="130000"/>
              </a:lnSpc>
              <a:buAutoNum type="arabicPeriod"/>
            </a:pPr>
            <a:r>
              <a:rPr lang="ru-RU" sz="2000" dirty="0">
                <a:latin typeface="Nunito Sans" pitchFamily="2" charset="-52"/>
              </a:rPr>
              <a:t>Проверьте в WAVEFORM и VIZ, что значение </a:t>
            </a:r>
            <a:r>
              <a:rPr lang="ru-RU" sz="2000" i="1" dirty="0">
                <a:latin typeface="Nunito Sans" pitchFamily="2" charset="-52"/>
              </a:rPr>
              <a:t>$</a:t>
            </a:r>
            <a:r>
              <a:rPr lang="ru-RU" sz="2000" i="1" dirty="0" err="1">
                <a:latin typeface="Nunito Sans" pitchFamily="2" charset="-52"/>
              </a:rPr>
              <a:t>imm</a:t>
            </a:r>
            <a:r>
              <a:rPr lang="ru-RU" sz="2000" i="1" dirty="0">
                <a:latin typeface="Nunito Sans" pitchFamily="2" charset="-52"/>
              </a:rPr>
              <a:t> </a:t>
            </a:r>
            <a:r>
              <a:rPr lang="ru-RU" sz="2000" dirty="0">
                <a:latin typeface="Nunito Sans" pitchFamily="2" charset="-52"/>
              </a:rPr>
              <a:t>соответствует инструкциям в тестовой программе. </a:t>
            </a:r>
            <a:endParaRPr lang="en-US" sz="2000" dirty="0">
              <a:latin typeface="Nunito Sans" pitchFamily="2" charset="-52"/>
            </a:endParaRPr>
          </a:p>
        </p:txBody>
      </p:sp>
      <p:pic>
        <p:nvPicPr>
          <p:cNvPr id="2" name="Рисунок 1">
            <a:extLst>
              <a:ext uri="{FF2B5EF4-FFF2-40B4-BE49-F238E27FC236}">
                <a16:creationId xmlns:a16="http://schemas.microsoft.com/office/drawing/2014/main" id="{887340EF-BC3C-F6B3-5D8C-C4723D21F7F0}"/>
              </a:ext>
            </a:extLst>
          </p:cNvPr>
          <p:cNvPicPr>
            <a:picLocks noChangeAspect="1"/>
          </p:cNvPicPr>
          <p:nvPr/>
        </p:nvPicPr>
        <p:blipFill>
          <a:blip r:embed="rId3"/>
          <a:stretch>
            <a:fillRect/>
          </a:stretch>
        </p:blipFill>
        <p:spPr>
          <a:xfrm>
            <a:off x="274122" y="1740278"/>
            <a:ext cx="8207706" cy="1367951"/>
          </a:xfrm>
          <a:prstGeom prst="rect">
            <a:avLst/>
          </a:prstGeom>
        </p:spPr>
      </p:pic>
      <p:sp>
        <p:nvSpPr>
          <p:cNvPr id="4" name="TextBox 3">
            <a:extLst>
              <a:ext uri="{FF2B5EF4-FFF2-40B4-BE49-F238E27FC236}">
                <a16:creationId xmlns:a16="http://schemas.microsoft.com/office/drawing/2014/main" id="{4790FD9A-06B0-55BA-C0E7-0DFE568E5AA9}"/>
              </a:ext>
            </a:extLst>
          </p:cNvPr>
          <p:cNvSpPr txBox="1"/>
          <p:nvPr/>
        </p:nvSpPr>
        <p:spPr>
          <a:xfrm>
            <a:off x="274122" y="1235576"/>
            <a:ext cx="8382000" cy="377026"/>
          </a:xfrm>
          <a:prstGeom prst="rect">
            <a:avLst/>
          </a:prstGeom>
          <a:noFill/>
        </p:spPr>
        <p:txBody>
          <a:bodyPr wrap="square">
            <a:spAutoFit/>
          </a:bodyPr>
          <a:lstStyle/>
          <a:p>
            <a:pPr marL="0" marR="0" indent="0" algn="l" defTabSz="1733930" rtl="0" fontAlgn="auto" latinLnBrk="0" hangingPunct="0">
              <a:lnSpc>
                <a:spcPct val="90000"/>
              </a:lnSpc>
              <a:spcBef>
                <a:spcPts val="3200"/>
              </a:spcBef>
              <a:spcAft>
                <a:spcPts val="0"/>
              </a:spcAft>
              <a:buClrTx/>
              <a:buSzTx/>
              <a:buFontTx/>
              <a:buNone/>
              <a:tabLst/>
            </a:pPr>
            <a:r>
              <a:rPr lang="ru-RU" sz="2000" dirty="0">
                <a:latin typeface="Nunito Sans" pitchFamily="2" charset="-52"/>
              </a:rPr>
              <a:t>Работа с непосредственным значением </a:t>
            </a:r>
            <a:r>
              <a:rPr lang="ru-RU" sz="2000" dirty="0" err="1">
                <a:latin typeface="Nunito Sans" pitchFamily="2" charset="-52"/>
              </a:rPr>
              <a:t>immediate</a:t>
            </a:r>
            <a:endParaRPr kumimoji="0" lang="ru-RU" sz="2000" b="0" i="0" u="none" strike="noStrike" cap="none" spc="0" normalizeH="0" baseline="0" dirty="0">
              <a:ln>
                <a:noFill/>
              </a:ln>
              <a:solidFill>
                <a:srgbClr val="000000"/>
              </a:solidFill>
              <a:effectLst/>
              <a:uFillTx/>
              <a:latin typeface="Nunito Sans" pitchFamily="2" charset="-52"/>
              <a:ea typeface="+mn-ea"/>
              <a:cs typeface="+mn-cs"/>
              <a:sym typeface="Helvetica Neue"/>
            </a:endParaRPr>
          </a:p>
        </p:txBody>
      </p:sp>
    </p:spTree>
    <p:extLst>
      <p:ext uri="{BB962C8B-B14F-4D97-AF65-F5344CB8AC3E}">
        <p14:creationId xmlns:p14="http://schemas.microsoft.com/office/powerpoint/2010/main" val="2312137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252651"/>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Декодер инструкций </a:t>
            </a:r>
          </a:p>
        </p:txBody>
      </p:sp>
      <p:pic>
        <p:nvPicPr>
          <p:cNvPr id="6" name="Рисунок 5">
            <a:extLst>
              <a:ext uri="{FF2B5EF4-FFF2-40B4-BE49-F238E27FC236}">
                <a16:creationId xmlns:a16="http://schemas.microsoft.com/office/drawing/2014/main" id="{17A6F3E9-BB5C-AB52-8719-D63A234B6E4B}"/>
              </a:ext>
            </a:extLst>
          </p:cNvPr>
          <p:cNvPicPr>
            <a:picLocks noChangeAspect="1"/>
          </p:cNvPicPr>
          <p:nvPr/>
        </p:nvPicPr>
        <p:blipFill>
          <a:blip r:embed="rId3"/>
          <a:stretch>
            <a:fillRect/>
          </a:stretch>
        </p:blipFill>
        <p:spPr>
          <a:xfrm>
            <a:off x="4182188" y="1160916"/>
            <a:ext cx="4710798" cy="3293156"/>
          </a:xfrm>
          <a:prstGeom prst="rect">
            <a:avLst/>
          </a:prstGeom>
        </p:spPr>
      </p:pic>
      <p:sp>
        <p:nvSpPr>
          <p:cNvPr id="7" name="TextBox 6">
            <a:extLst>
              <a:ext uri="{FF2B5EF4-FFF2-40B4-BE49-F238E27FC236}">
                <a16:creationId xmlns:a16="http://schemas.microsoft.com/office/drawing/2014/main" id="{143556C5-336C-FF18-2949-F6D13BC9F16B}"/>
              </a:ext>
            </a:extLst>
          </p:cNvPr>
          <p:cNvSpPr txBox="1"/>
          <p:nvPr/>
        </p:nvSpPr>
        <p:spPr>
          <a:xfrm>
            <a:off x="348766" y="1451113"/>
            <a:ext cx="3833422" cy="3439403"/>
          </a:xfrm>
          <a:prstGeom prst="rect">
            <a:avLst/>
          </a:prstGeom>
          <a:noFill/>
        </p:spPr>
        <p:txBody>
          <a:bodyPr wrap="square">
            <a:spAutoFit/>
          </a:bodyPr>
          <a:lstStyle/>
          <a:p>
            <a:pPr marL="457200" indent="-457200">
              <a:lnSpc>
                <a:spcPct val="130000"/>
              </a:lnSpc>
              <a:buFont typeface="+mj-lt"/>
              <a:buAutoNum type="arabicPeriod"/>
            </a:pPr>
            <a:r>
              <a:rPr lang="ru-RU" sz="1200" dirty="0">
                <a:latin typeface="Nunito Sans" pitchFamily="2" charset="-52"/>
              </a:rPr>
              <a:t>Для удобства объедините соответствующие поля в один битовый векторный сигнал. Например: </a:t>
            </a:r>
            <a:r>
              <a:rPr lang="ru-RU" sz="1200" i="1" dirty="0">
                <a:latin typeface="Nunito Sans" pitchFamily="2" charset="-52"/>
                <a:cs typeface="Courier New" panose="02070309020205020404" pitchFamily="49" charset="0"/>
              </a:rPr>
              <a:t>$</a:t>
            </a:r>
            <a:r>
              <a:rPr lang="ru-RU" sz="1200" i="1" dirty="0" err="1">
                <a:latin typeface="Nunito Sans" pitchFamily="2" charset="-52"/>
                <a:cs typeface="Courier New" panose="02070309020205020404" pitchFamily="49" charset="0"/>
              </a:rPr>
              <a:t>dec_bits</a:t>
            </a:r>
            <a:r>
              <a:rPr lang="ru-RU" sz="1200" i="1" dirty="0">
                <a:latin typeface="Nunito Sans" pitchFamily="2" charset="-52"/>
                <a:cs typeface="Courier New" panose="02070309020205020404" pitchFamily="49" charset="0"/>
              </a:rPr>
              <a:t>[10:0] = {$</a:t>
            </a:r>
            <a:r>
              <a:rPr lang="ru-RU" sz="1200" i="1" dirty="0" err="1">
                <a:latin typeface="Nunito Sans" pitchFamily="2" charset="-52"/>
                <a:cs typeface="Courier New" panose="02070309020205020404" pitchFamily="49" charset="0"/>
              </a:rPr>
              <a:t>instr</a:t>
            </a:r>
            <a:r>
              <a:rPr lang="ru-RU" sz="1200" i="1" dirty="0">
                <a:latin typeface="Nunito Sans" pitchFamily="2" charset="-52"/>
                <a:cs typeface="Courier New" panose="02070309020205020404" pitchFamily="49" charset="0"/>
              </a:rPr>
              <a:t>[30],$funct3,$opcode}; </a:t>
            </a:r>
          </a:p>
          <a:p>
            <a:pPr marL="457200" indent="-457200">
              <a:lnSpc>
                <a:spcPct val="130000"/>
              </a:lnSpc>
              <a:buFont typeface="+mj-lt"/>
              <a:buAutoNum type="arabicPeriod"/>
            </a:pPr>
            <a:r>
              <a:rPr lang="ru-RU" sz="1200" dirty="0">
                <a:latin typeface="Nunito Sans" pitchFamily="2" charset="-52"/>
              </a:rPr>
              <a:t>Для каждой из инструкций, обведенных красным определите, идентифицирует ли </a:t>
            </a:r>
            <a:r>
              <a:rPr lang="ru-RU" sz="1200" dirty="0">
                <a:latin typeface="Nunito Sans" pitchFamily="2" charset="-52"/>
                <a:cs typeface="Courier New" panose="02070309020205020404" pitchFamily="49" charset="0"/>
              </a:rPr>
              <a:t>$</a:t>
            </a:r>
            <a:r>
              <a:rPr lang="ru-RU" sz="1200" dirty="0" err="1">
                <a:latin typeface="Nunito Sans" pitchFamily="2" charset="-52"/>
                <a:cs typeface="Courier New" panose="02070309020205020404" pitchFamily="49" charset="0"/>
              </a:rPr>
              <a:t>dec_bits</a:t>
            </a:r>
            <a:r>
              <a:rPr lang="ru-RU" sz="1200" dirty="0">
                <a:latin typeface="Nunito Sans" pitchFamily="2" charset="-52"/>
                <a:cs typeface="Courier New" panose="02070309020205020404" pitchFamily="49" charset="0"/>
              </a:rPr>
              <a:t> </a:t>
            </a:r>
            <a:r>
              <a:rPr lang="ru-RU" sz="1200" dirty="0">
                <a:latin typeface="Nunito Sans" pitchFamily="2" charset="-52"/>
              </a:rPr>
              <a:t>эту инструкцию. Например: </a:t>
            </a:r>
            <a:r>
              <a:rPr lang="ru-RU" sz="1200" i="1" dirty="0">
                <a:latin typeface="Nunito Sans" pitchFamily="2" charset="-52"/>
                <a:cs typeface="Courier New" panose="02070309020205020404" pitchFamily="49" charset="0"/>
              </a:rPr>
              <a:t>$</a:t>
            </a:r>
            <a:r>
              <a:rPr lang="ru-RU" sz="1200" i="1" dirty="0" err="1">
                <a:latin typeface="Nunito Sans" pitchFamily="2" charset="-52"/>
                <a:cs typeface="Courier New" panose="02070309020205020404" pitchFamily="49" charset="0"/>
              </a:rPr>
              <a:t>is_beq</a:t>
            </a:r>
            <a:r>
              <a:rPr lang="ru-RU" sz="1200" i="1" dirty="0">
                <a:latin typeface="Nunito Sans" pitchFamily="2" charset="-52"/>
                <a:cs typeface="Courier New" panose="02070309020205020404" pitchFamily="49" charset="0"/>
              </a:rPr>
              <a:t> = $</a:t>
            </a:r>
            <a:r>
              <a:rPr lang="ru-RU" sz="1200" i="1" dirty="0" err="1">
                <a:latin typeface="Nunito Sans" pitchFamily="2" charset="-52"/>
                <a:cs typeface="Courier New" panose="02070309020205020404" pitchFamily="49" charset="0"/>
              </a:rPr>
              <a:t>dec_bits</a:t>
            </a:r>
            <a:r>
              <a:rPr lang="ru-RU" sz="1200" i="1" dirty="0">
                <a:latin typeface="Nunito Sans" pitchFamily="2" charset="-52"/>
                <a:cs typeface="Courier New" panose="02070309020205020404" pitchFamily="49" charset="0"/>
              </a:rPr>
              <a:t> ==? 11'bx_000_1100011; </a:t>
            </a:r>
            <a:endParaRPr lang="ru-RU" sz="1200" i="1" dirty="0">
              <a:latin typeface="Nunito Sans" pitchFamily="2" charset="-52"/>
            </a:endParaRPr>
          </a:p>
          <a:p>
            <a:pPr marL="457200" indent="-457200">
              <a:lnSpc>
                <a:spcPct val="130000"/>
              </a:lnSpc>
              <a:buFont typeface="+mj-lt"/>
              <a:buAutoNum type="arabicPeriod"/>
            </a:pPr>
            <a:r>
              <a:rPr lang="ru-RU" sz="1200" dirty="0">
                <a:latin typeface="Nunito Sans" pitchFamily="2" charset="-52"/>
              </a:rPr>
              <a:t>Скомпилируйте и проведите моделирование проекта. </a:t>
            </a:r>
          </a:p>
          <a:p>
            <a:pPr marL="457200" indent="-457200">
              <a:lnSpc>
                <a:spcPct val="130000"/>
              </a:lnSpc>
              <a:buFont typeface="+mj-lt"/>
              <a:buAutoNum type="arabicPeriod"/>
            </a:pPr>
            <a:r>
              <a:rPr lang="ru-RU" sz="1200" dirty="0">
                <a:latin typeface="Nunito Sans" pitchFamily="2" charset="-52"/>
              </a:rPr>
              <a:t>Убедитесь, что VIZ теперь отображает правильные мнемоники команд в синей секции </a:t>
            </a:r>
            <a:r>
              <a:rPr lang="ru-RU" sz="1200" i="1" dirty="0">
                <a:latin typeface="Nunito Sans" pitchFamily="2" charset="-52"/>
              </a:rPr>
              <a:t>«</a:t>
            </a:r>
            <a:r>
              <a:rPr lang="ru-RU" sz="1200" i="1" dirty="0" err="1">
                <a:latin typeface="Nunito Sans" pitchFamily="2" charset="-52"/>
              </a:rPr>
              <a:t>Instr</a:t>
            </a:r>
            <a:r>
              <a:rPr lang="ru-RU" sz="1200" i="1" dirty="0">
                <a:latin typeface="Nunito Sans" pitchFamily="2" charset="-52"/>
              </a:rPr>
              <a:t>. </a:t>
            </a:r>
            <a:r>
              <a:rPr lang="ru-RU" sz="1200" i="1" dirty="0" err="1">
                <a:latin typeface="Nunito Sans" pitchFamily="2" charset="-52"/>
              </a:rPr>
              <a:t>Decode</a:t>
            </a:r>
            <a:r>
              <a:rPr lang="ru-RU" sz="1200" i="1" dirty="0">
                <a:latin typeface="Nunito Sans" pitchFamily="2" charset="-52"/>
              </a:rPr>
              <a:t>». </a:t>
            </a:r>
            <a:endParaRPr lang="en-US" sz="1200" i="1" dirty="0">
              <a:latin typeface="Nunito Sans" pitchFamily="2" charset="-52"/>
            </a:endParaRPr>
          </a:p>
          <a:p>
            <a:pPr>
              <a:lnSpc>
                <a:spcPct val="130000"/>
              </a:lnSpc>
            </a:pPr>
            <a:endParaRPr lang="en-US" sz="1200" dirty="0">
              <a:latin typeface="Nunito Sans" pitchFamily="2" charset="-52"/>
            </a:endParaRPr>
          </a:p>
        </p:txBody>
      </p:sp>
      <p:sp>
        <p:nvSpPr>
          <p:cNvPr id="9" name="Текст 8">
            <a:extLst>
              <a:ext uri="{FF2B5EF4-FFF2-40B4-BE49-F238E27FC236}">
                <a16:creationId xmlns:a16="http://schemas.microsoft.com/office/drawing/2014/main" id="{E43F8C94-1D1E-9FC8-7193-06034122E565}"/>
              </a:ext>
            </a:extLst>
          </p:cNvPr>
          <p:cNvSpPr>
            <a:spLocks noGrp="1"/>
          </p:cNvSpPr>
          <p:nvPr>
            <p:ph type="body" idx="1"/>
          </p:nvPr>
        </p:nvSpPr>
        <p:spPr>
          <a:xfrm>
            <a:off x="72188" y="942694"/>
            <a:ext cx="8220000" cy="3729600"/>
          </a:xfrm>
        </p:spPr>
        <p:txBody>
          <a:bodyPr/>
          <a:lstStyle/>
          <a:p>
            <a:pPr marL="177800" indent="0">
              <a:buNone/>
            </a:pPr>
            <a:r>
              <a:rPr lang="ru-RU" sz="1800" dirty="0"/>
              <a:t>Определение инструкции</a:t>
            </a:r>
          </a:p>
          <a:p>
            <a:pPr marL="177800" indent="0">
              <a:buNone/>
            </a:pPr>
            <a:endParaRPr lang="ru-RU" dirty="0"/>
          </a:p>
        </p:txBody>
      </p:sp>
    </p:spTree>
    <p:extLst>
      <p:ext uri="{BB962C8B-B14F-4D97-AF65-F5344CB8AC3E}">
        <p14:creationId xmlns:p14="http://schemas.microsoft.com/office/powerpoint/2010/main" val="2540317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81110" y="194929"/>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Чтение регистрового файла </a:t>
            </a:r>
          </a:p>
        </p:txBody>
      </p:sp>
      <p:sp>
        <p:nvSpPr>
          <p:cNvPr id="5" name="TextBox 4">
            <a:extLst>
              <a:ext uri="{FF2B5EF4-FFF2-40B4-BE49-F238E27FC236}">
                <a16:creationId xmlns:a16="http://schemas.microsoft.com/office/drawing/2014/main" id="{FEA97380-067E-C24C-B7AA-2D07B6561CB1}"/>
              </a:ext>
            </a:extLst>
          </p:cNvPr>
          <p:cNvSpPr txBox="1"/>
          <p:nvPr/>
        </p:nvSpPr>
        <p:spPr>
          <a:xfrm>
            <a:off x="281110" y="844001"/>
            <a:ext cx="8862890" cy="3997248"/>
          </a:xfrm>
          <a:prstGeom prst="rect">
            <a:avLst/>
          </a:prstGeom>
          <a:noFill/>
        </p:spPr>
        <p:txBody>
          <a:bodyPr wrap="square">
            <a:spAutoFit/>
          </a:bodyPr>
          <a:lstStyle/>
          <a:p>
            <a:pPr marL="514350" indent="-514350">
              <a:lnSpc>
                <a:spcPct val="130000"/>
              </a:lnSpc>
              <a:buAutoNum type="arabicPeriod"/>
            </a:pPr>
            <a:r>
              <a:rPr lang="ru-RU" dirty="0">
                <a:latin typeface="Nunito Sans" pitchFamily="2" charset="-52"/>
              </a:rPr>
              <a:t>Снимите комментарий с </a:t>
            </a:r>
            <a:r>
              <a:rPr lang="ru-RU" dirty="0" err="1">
                <a:latin typeface="Nunito Sans" pitchFamily="2" charset="-52"/>
              </a:rPr>
              <a:t>инстанцирования</a:t>
            </a:r>
            <a:r>
              <a:rPr lang="ru-RU" dirty="0">
                <a:latin typeface="Nunito Sans" pitchFamily="2" charset="-52"/>
              </a:rPr>
              <a:t> </a:t>
            </a:r>
            <a:r>
              <a:rPr lang="ru-RU" dirty="0" err="1">
                <a:latin typeface="Nunito Sans" pitchFamily="2" charset="-52"/>
              </a:rPr>
              <a:t>rf</a:t>
            </a:r>
            <a:r>
              <a:rPr lang="ru-RU" dirty="0">
                <a:latin typeface="Nunito Sans" pitchFamily="2" charset="-52"/>
              </a:rPr>
              <a:t>. </a:t>
            </a:r>
            <a:endParaRPr lang="en-US" dirty="0">
              <a:latin typeface="Nunito Sans" pitchFamily="2" charset="-52"/>
            </a:endParaRPr>
          </a:p>
          <a:p>
            <a:pPr marL="514350" indent="-514350">
              <a:lnSpc>
                <a:spcPct val="130000"/>
              </a:lnSpc>
              <a:buAutoNum type="arabicPeriod"/>
            </a:pPr>
            <a:endParaRPr lang="en-US" dirty="0">
              <a:latin typeface="Nunito Sans" pitchFamily="2" charset="-52"/>
            </a:endParaRPr>
          </a:p>
          <a:p>
            <a:pPr marL="514350" indent="-514350">
              <a:lnSpc>
                <a:spcPct val="130000"/>
              </a:lnSpc>
              <a:buAutoNum type="arabicPeriod"/>
            </a:pPr>
            <a:endParaRPr lang="ru-RU" dirty="0">
              <a:latin typeface="Nunito Sans" pitchFamily="2" charset="-52"/>
            </a:endParaRPr>
          </a:p>
          <a:p>
            <a:pPr marL="514350" indent="-514350">
              <a:lnSpc>
                <a:spcPct val="130000"/>
              </a:lnSpc>
              <a:buAutoNum type="arabicPeriod"/>
            </a:pPr>
            <a:endParaRPr lang="ru-RU" dirty="0">
              <a:latin typeface="Nunito Sans" pitchFamily="2" charset="-52"/>
            </a:endParaRPr>
          </a:p>
          <a:p>
            <a:pPr marL="514350" indent="-514350">
              <a:lnSpc>
                <a:spcPct val="130000"/>
              </a:lnSpc>
              <a:buAutoNum type="arabicPeriod"/>
            </a:pPr>
            <a:r>
              <a:rPr lang="ru-RU" dirty="0">
                <a:latin typeface="Nunito Sans" pitchFamily="2" charset="-52"/>
              </a:rPr>
              <a:t>Измените соответствующие аргументы макроса RF, чтобы соединить выходные сигналы декодирования с входными сигналами чтения регистрового файла для чтения нужных регистров. </a:t>
            </a:r>
          </a:p>
          <a:p>
            <a:pPr marL="514350" indent="-514350">
              <a:lnSpc>
                <a:spcPct val="130000"/>
              </a:lnSpc>
              <a:buAutoNum type="arabicPeriod"/>
            </a:pPr>
            <a:r>
              <a:rPr lang="ru-RU" dirty="0">
                <a:latin typeface="Nunito Sans" pitchFamily="2" charset="-52"/>
              </a:rPr>
              <a:t>Подключите выходные данные чтения к новым сигналам с именами </a:t>
            </a:r>
            <a:r>
              <a:rPr lang="ru-RU" i="1" dirty="0">
                <a:latin typeface="Nunito Sans" pitchFamily="2" charset="-52"/>
              </a:rPr>
              <a:t>$src1_value </a:t>
            </a:r>
            <a:r>
              <a:rPr lang="ru-RU" dirty="0">
                <a:latin typeface="Nunito Sans" pitchFamily="2" charset="-52"/>
              </a:rPr>
              <a:t>и </a:t>
            </a:r>
            <a:r>
              <a:rPr lang="ru-RU" i="1" dirty="0">
                <a:latin typeface="Nunito Sans" pitchFamily="2" charset="-52"/>
              </a:rPr>
              <a:t>$src2_value</a:t>
            </a:r>
            <a:r>
              <a:rPr lang="ru-RU" dirty="0">
                <a:latin typeface="Nunito Sans" pitchFamily="2" charset="-52"/>
              </a:rPr>
              <a:t>, заменив соответствующие аргументы макроса на эти новые имена сигналов. (Битовые диапазоны не нужны, так как они явно указаны в определении макроса). </a:t>
            </a:r>
          </a:p>
          <a:p>
            <a:pPr marL="514350" indent="-514350">
              <a:lnSpc>
                <a:spcPct val="130000"/>
              </a:lnSpc>
              <a:buAutoNum type="arabicPeriod"/>
            </a:pPr>
            <a:r>
              <a:rPr lang="ru-RU" dirty="0">
                <a:latin typeface="Nunito Sans" pitchFamily="2" charset="-52"/>
              </a:rPr>
              <a:t>Скомпилируйте и выполните моделирование кода. Обратите внимание, что значение регистра в каждой записи регистрового файла равно индексу записи. </a:t>
            </a:r>
          </a:p>
          <a:p>
            <a:pPr marL="514350" indent="-514350">
              <a:lnSpc>
                <a:spcPct val="130000"/>
              </a:lnSpc>
              <a:buAutoNum type="arabicPeriod"/>
            </a:pPr>
            <a:r>
              <a:rPr lang="ru-RU" dirty="0">
                <a:latin typeface="Nunito Sans" pitchFamily="2" charset="-52"/>
              </a:rPr>
              <a:t>Убедитесь в правильности работы в VIZ, наблюдая за считыванием исходного регистра из RF. Сохраните проект.</a:t>
            </a:r>
          </a:p>
        </p:txBody>
      </p:sp>
      <p:pic>
        <p:nvPicPr>
          <p:cNvPr id="3" name="Рисунок 2">
            <a:extLst>
              <a:ext uri="{FF2B5EF4-FFF2-40B4-BE49-F238E27FC236}">
                <a16:creationId xmlns:a16="http://schemas.microsoft.com/office/drawing/2014/main" id="{EAC358FA-9CF8-13C2-7B23-742C13DEC89C}"/>
              </a:ext>
            </a:extLst>
          </p:cNvPr>
          <p:cNvPicPr>
            <a:picLocks noChangeAspect="1"/>
          </p:cNvPicPr>
          <p:nvPr/>
        </p:nvPicPr>
        <p:blipFill>
          <a:blip r:embed="rId3"/>
          <a:stretch>
            <a:fillRect/>
          </a:stretch>
        </p:blipFill>
        <p:spPr>
          <a:xfrm>
            <a:off x="796365" y="1219200"/>
            <a:ext cx="7977519" cy="712506"/>
          </a:xfrm>
          <a:prstGeom prst="rect">
            <a:avLst/>
          </a:prstGeom>
        </p:spPr>
      </p:pic>
    </p:spTree>
    <p:extLst>
      <p:ext uri="{BB962C8B-B14F-4D97-AF65-F5344CB8AC3E}">
        <p14:creationId xmlns:p14="http://schemas.microsoft.com/office/powerpoint/2010/main" val="89335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81110" y="194929"/>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Арифметико-логическое устройство</a:t>
            </a:r>
          </a:p>
        </p:txBody>
      </p:sp>
      <p:sp>
        <p:nvSpPr>
          <p:cNvPr id="5" name="TextBox 4">
            <a:extLst>
              <a:ext uri="{FF2B5EF4-FFF2-40B4-BE49-F238E27FC236}">
                <a16:creationId xmlns:a16="http://schemas.microsoft.com/office/drawing/2014/main" id="{FEA97380-067E-C24C-B7AA-2D07B6561CB1}"/>
              </a:ext>
            </a:extLst>
          </p:cNvPr>
          <p:cNvSpPr txBox="1"/>
          <p:nvPr/>
        </p:nvSpPr>
        <p:spPr>
          <a:xfrm>
            <a:off x="281110" y="1275626"/>
            <a:ext cx="8456490" cy="2952347"/>
          </a:xfrm>
          <a:prstGeom prst="rect">
            <a:avLst/>
          </a:prstGeom>
          <a:noFill/>
        </p:spPr>
        <p:txBody>
          <a:bodyPr wrap="square">
            <a:spAutoFit/>
          </a:bodyPr>
          <a:lstStyle/>
          <a:p>
            <a:pPr marL="514350" indent="-514350">
              <a:lnSpc>
                <a:spcPct val="130000"/>
              </a:lnSpc>
              <a:buAutoNum type="arabicPeriod"/>
            </a:pPr>
            <a:r>
              <a:rPr lang="ru-RU" sz="1800" dirty="0">
                <a:latin typeface="Nunito Sans" pitchFamily="2" charset="-52"/>
              </a:rPr>
              <a:t>Используйте код, подобный следующему, чтобы присвоить АЛУ </a:t>
            </a:r>
            <a:r>
              <a:rPr lang="ru-RU" sz="1800" i="1" dirty="0">
                <a:latin typeface="Nunito Sans" pitchFamily="2" charset="-52"/>
              </a:rPr>
              <a:t>$</a:t>
            </a:r>
            <a:r>
              <a:rPr lang="ru-RU" sz="1800" i="1" dirty="0" err="1">
                <a:latin typeface="Nunito Sans" pitchFamily="2" charset="-52"/>
              </a:rPr>
              <a:t>result</a:t>
            </a:r>
            <a:r>
              <a:rPr lang="ru-RU" sz="1800" i="1" dirty="0">
                <a:latin typeface="Nunito Sans" pitchFamily="2" charset="-52"/>
              </a:rPr>
              <a:t> </a:t>
            </a:r>
            <a:r>
              <a:rPr lang="ru-RU" sz="1800" dirty="0">
                <a:latin typeface="Nunito Sans" pitchFamily="2" charset="-52"/>
              </a:rPr>
              <a:t>в одном выражении присвоения для команд ADDI и ADD: </a:t>
            </a:r>
          </a:p>
          <a:p>
            <a:pPr marL="514350" indent="-514350">
              <a:lnSpc>
                <a:spcPct val="130000"/>
              </a:lnSpc>
              <a:buAutoNum type="arabicPeriod"/>
            </a:pPr>
            <a:endParaRPr lang="en-US" sz="1800" dirty="0">
              <a:latin typeface="Nunito Sans" pitchFamily="2" charset="-52"/>
            </a:endParaRPr>
          </a:p>
          <a:p>
            <a:pPr marL="514350" indent="-514350">
              <a:lnSpc>
                <a:spcPct val="130000"/>
              </a:lnSpc>
              <a:buAutoNum type="arabicPeriod"/>
            </a:pPr>
            <a:endParaRPr lang="ru-RU" sz="1800" dirty="0">
              <a:latin typeface="Nunito Sans" pitchFamily="2" charset="-52"/>
            </a:endParaRPr>
          </a:p>
          <a:p>
            <a:pPr marL="514350" indent="-514350">
              <a:lnSpc>
                <a:spcPct val="130000"/>
              </a:lnSpc>
              <a:buAutoNum type="arabicPeriod"/>
            </a:pPr>
            <a:endParaRPr lang="ru-RU" sz="1800" dirty="0">
              <a:latin typeface="Nunito Sans" pitchFamily="2" charset="-52"/>
            </a:endParaRPr>
          </a:p>
          <a:p>
            <a:pPr marL="514350" indent="-514350">
              <a:lnSpc>
                <a:spcPct val="130000"/>
              </a:lnSpc>
              <a:buAutoNum type="arabicPeriod"/>
            </a:pPr>
            <a:r>
              <a:rPr lang="ru-RU" sz="1800" dirty="0">
                <a:latin typeface="Nunito Sans" pitchFamily="2" charset="-52"/>
              </a:rPr>
              <a:t>Скомпилируйте и выполните моделирование кода. Вычисленные результаты должны появиться в окне VIZ «</a:t>
            </a:r>
            <a:r>
              <a:rPr lang="ru-RU" sz="1800" dirty="0" err="1">
                <a:latin typeface="Nunito Sans" pitchFamily="2" charset="-52"/>
              </a:rPr>
              <a:t>Instr</a:t>
            </a:r>
            <a:r>
              <a:rPr lang="ru-RU" sz="1800" dirty="0">
                <a:latin typeface="Nunito Sans" pitchFamily="2" charset="-52"/>
              </a:rPr>
              <a:t>. </a:t>
            </a:r>
            <a:r>
              <a:rPr lang="ru-RU" sz="1800" dirty="0" err="1">
                <a:latin typeface="Nunito Sans" pitchFamily="2" charset="-52"/>
              </a:rPr>
              <a:t>Decode</a:t>
            </a:r>
            <a:r>
              <a:rPr lang="ru-RU" sz="1800" dirty="0">
                <a:latin typeface="Nunito Sans" pitchFamily="2" charset="-52"/>
              </a:rPr>
              <a:t>» (хотя неправильные значения записываются обратно в регистровый файл).</a:t>
            </a:r>
          </a:p>
        </p:txBody>
      </p:sp>
      <p:pic>
        <p:nvPicPr>
          <p:cNvPr id="2" name="Рисунок 1">
            <a:extLst>
              <a:ext uri="{FF2B5EF4-FFF2-40B4-BE49-F238E27FC236}">
                <a16:creationId xmlns:a16="http://schemas.microsoft.com/office/drawing/2014/main" id="{3ED07382-A3A7-94DC-A260-BBA864F7674A}"/>
              </a:ext>
            </a:extLst>
          </p:cNvPr>
          <p:cNvPicPr>
            <a:picLocks noChangeAspect="1"/>
          </p:cNvPicPr>
          <p:nvPr/>
        </p:nvPicPr>
        <p:blipFill>
          <a:blip r:embed="rId3"/>
          <a:stretch>
            <a:fillRect/>
          </a:stretch>
        </p:blipFill>
        <p:spPr>
          <a:xfrm>
            <a:off x="667657" y="2035567"/>
            <a:ext cx="6985703" cy="1072366"/>
          </a:xfrm>
          <a:prstGeom prst="rect">
            <a:avLst/>
          </a:prstGeom>
        </p:spPr>
      </p:pic>
    </p:spTree>
    <p:extLst>
      <p:ext uri="{BB962C8B-B14F-4D97-AF65-F5344CB8AC3E}">
        <p14:creationId xmlns:p14="http://schemas.microsoft.com/office/powerpoint/2010/main" val="313696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81110" y="451554"/>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Запись в регистровый файл </a:t>
            </a:r>
          </a:p>
        </p:txBody>
      </p:sp>
      <p:sp>
        <p:nvSpPr>
          <p:cNvPr id="5" name="TextBox 4">
            <a:extLst>
              <a:ext uri="{FF2B5EF4-FFF2-40B4-BE49-F238E27FC236}">
                <a16:creationId xmlns:a16="http://schemas.microsoft.com/office/drawing/2014/main" id="{FEA97380-067E-C24C-B7AA-2D07B6561CB1}"/>
              </a:ext>
            </a:extLst>
          </p:cNvPr>
          <p:cNvSpPr txBox="1"/>
          <p:nvPr/>
        </p:nvSpPr>
        <p:spPr>
          <a:xfrm>
            <a:off x="281110" y="1275626"/>
            <a:ext cx="8456490" cy="3416320"/>
          </a:xfrm>
          <a:prstGeom prst="rect">
            <a:avLst/>
          </a:prstGeom>
          <a:noFill/>
        </p:spPr>
        <p:txBody>
          <a:bodyPr wrap="square">
            <a:spAutoFit/>
          </a:bodyPr>
          <a:lstStyle/>
          <a:p>
            <a:pPr marL="514350" indent="-514350" hangingPunct="1">
              <a:buFont typeface="+mj-lt"/>
              <a:buAutoNum type="arabicPeriod"/>
            </a:pPr>
            <a:r>
              <a:rPr lang="ru-RU" sz="1800" dirty="0">
                <a:latin typeface="Nunito Sans" pitchFamily="2" charset="-52"/>
              </a:rPr>
              <a:t>Подключите входы записи регистрового файла, чтобы выполнить эту запись для команд, имеющих корректный регистр назначения. </a:t>
            </a:r>
            <a:endParaRPr lang="en-US" sz="1800" dirty="0">
              <a:latin typeface="Nunito Sans" pitchFamily="2" charset="-52"/>
            </a:endParaRPr>
          </a:p>
          <a:p>
            <a:pPr marL="514350" indent="-514350" hangingPunct="1">
              <a:buFont typeface="+mj-lt"/>
              <a:buAutoNum type="arabicPeriod"/>
            </a:pPr>
            <a:r>
              <a:rPr lang="ru-RU" sz="1800" dirty="0">
                <a:latin typeface="Nunito Sans" pitchFamily="2" charset="-52"/>
              </a:rPr>
              <a:t>Скомпилируйте и выполните моделирование кода. Проверьте LOG. Убедитесь с помощью VIZ, что регистр назначения записывается в регистровый файл. </a:t>
            </a:r>
            <a:endParaRPr lang="en-US" sz="1800" dirty="0">
              <a:latin typeface="Nunito Sans" pitchFamily="2" charset="-52"/>
            </a:endParaRPr>
          </a:p>
          <a:p>
            <a:pPr marL="514350" indent="-514350" hangingPunct="1">
              <a:buFont typeface="+mj-lt"/>
              <a:buAutoNum type="arabicPeriod"/>
            </a:pPr>
            <a:r>
              <a:rPr lang="ru-RU" sz="1800" dirty="0">
                <a:latin typeface="Nunito Sans" pitchFamily="2" charset="-52"/>
              </a:rPr>
              <a:t>Добавьте команду после ветвления, которая записывает ненулевое значение в </a:t>
            </a:r>
            <a:r>
              <a:rPr lang="ru-RU" sz="1800" i="1" dirty="0">
                <a:latin typeface="Nunito Sans" pitchFamily="2" charset="-52"/>
                <a:cs typeface="Courier New" panose="02070309020205020404" pitchFamily="49" charset="0"/>
              </a:rPr>
              <a:t>x0</a:t>
            </a:r>
            <a:r>
              <a:rPr lang="ru-RU" sz="1800" dirty="0">
                <a:latin typeface="Nunito Sans" pitchFamily="2" charset="-52"/>
              </a:rPr>
              <a:t>, и посмотрите, как выглядит ее выполнение в VIZ. </a:t>
            </a:r>
            <a:endParaRPr lang="en-US" sz="1800" dirty="0">
              <a:latin typeface="Nunito Sans" pitchFamily="2" charset="-52"/>
            </a:endParaRPr>
          </a:p>
          <a:p>
            <a:pPr marL="514350" indent="-514350" hangingPunct="1">
              <a:buFont typeface="+mj-lt"/>
              <a:buAutoNum type="arabicPeriod"/>
            </a:pPr>
            <a:r>
              <a:rPr lang="ru-RU" sz="1800" dirty="0">
                <a:latin typeface="Nunito Sans" pitchFamily="2" charset="-52"/>
              </a:rPr>
              <a:t>Измените код так, чтобы убрать сигнал на вход разрешения записи в регистровый файл, если регистр назначения равен 0. Скомпилируйте и выполните моделирование, а также выполните отладку кода и убедитесь с помощью вкладки VIZ, что нулевой регистр не перезаписывается. </a:t>
            </a:r>
            <a:endParaRPr lang="ru-RU" sz="1800" dirty="0">
              <a:latin typeface="Nunito Sans" pitchFamily="2" charset="-52"/>
              <a:cs typeface="Courier New" panose="02070309020205020404" pitchFamily="49" charset="0"/>
            </a:endParaRPr>
          </a:p>
        </p:txBody>
      </p:sp>
    </p:spTree>
    <p:extLst>
      <p:ext uri="{BB962C8B-B14F-4D97-AF65-F5344CB8AC3E}">
        <p14:creationId xmlns:p14="http://schemas.microsoft.com/office/powerpoint/2010/main" val="864129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81110" y="451554"/>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Логика ветвления </a:t>
            </a:r>
          </a:p>
        </p:txBody>
      </p:sp>
      <p:pic>
        <p:nvPicPr>
          <p:cNvPr id="2" name="Рисунок 1">
            <a:extLst>
              <a:ext uri="{FF2B5EF4-FFF2-40B4-BE49-F238E27FC236}">
                <a16:creationId xmlns:a16="http://schemas.microsoft.com/office/drawing/2014/main" id="{3A065898-A69A-FA0B-2C69-CA3996C32938}"/>
              </a:ext>
            </a:extLst>
          </p:cNvPr>
          <p:cNvPicPr>
            <a:picLocks noChangeAspect="1"/>
          </p:cNvPicPr>
          <p:nvPr/>
        </p:nvPicPr>
        <p:blipFill>
          <a:blip r:embed="rId3"/>
          <a:stretch>
            <a:fillRect/>
          </a:stretch>
        </p:blipFill>
        <p:spPr>
          <a:xfrm>
            <a:off x="2749381" y="1100139"/>
            <a:ext cx="3645238" cy="3591807"/>
          </a:xfrm>
          <a:prstGeom prst="rect">
            <a:avLst/>
          </a:prstGeom>
        </p:spPr>
      </p:pic>
    </p:spTree>
    <p:extLst>
      <p:ext uri="{BB962C8B-B14F-4D97-AF65-F5344CB8AC3E}">
        <p14:creationId xmlns:p14="http://schemas.microsoft.com/office/powerpoint/2010/main" val="3212222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81110" y="359716"/>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Логика ветвления </a:t>
            </a:r>
          </a:p>
        </p:txBody>
      </p:sp>
      <p:pic>
        <p:nvPicPr>
          <p:cNvPr id="3" name="Рисунок 2">
            <a:extLst>
              <a:ext uri="{FF2B5EF4-FFF2-40B4-BE49-F238E27FC236}">
                <a16:creationId xmlns:a16="http://schemas.microsoft.com/office/drawing/2014/main" id="{8D2FCB6C-7C20-8CBD-B3B1-9DE593C1F3CB}"/>
              </a:ext>
            </a:extLst>
          </p:cNvPr>
          <p:cNvPicPr>
            <a:picLocks noChangeAspect="1"/>
          </p:cNvPicPr>
          <p:nvPr/>
        </p:nvPicPr>
        <p:blipFill>
          <a:blip r:embed="rId3"/>
          <a:stretch>
            <a:fillRect/>
          </a:stretch>
        </p:blipFill>
        <p:spPr>
          <a:xfrm>
            <a:off x="2335223" y="1491722"/>
            <a:ext cx="4473553" cy="3200224"/>
          </a:xfrm>
          <a:prstGeom prst="rect">
            <a:avLst/>
          </a:prstGeom>
        </p:spPr>
      </p:pic>
      <p:sp>
        <p:nvSpPr>
          <p:cNvPr id="5" name="TextBox 4">
            <a:extLst>
              <a:ext uri="{FF2B5EF4-FFF2-40B4-BE49-F238E27FC236}">
                <a16:creationId xmlns:a16="http://schemas.microsoft.com/office/drawing/2014/main" id="{ADC2B8EA-9729-A854-BBE6-63B4B013E664}"/>
              </a:ext>
            </a:extLst>
          </p:cNvPr>
          <p:cNvSpPr txBox="1"/>
          <p:nvPr/>
        </p:nvSpPr>
        <p:spPr>
          <a:xfrm>
            <a:off x="1610296" y="930883"/>
            <a:ext cx="5923406" cy="400110"/>
          </a:xfrm>
          <a:prstGeom prst="rect">
            <a:avLst/>
          </a:prstGeom>
          <a:noFill/>
        </p:spPr>
        <p:txBody>
          <a:bodyPr wrap="square">
            <a:spAutoFit/>
          </a:bodyPr>
          <a:lstStyle/>
          <a:p>
            <a:r>
              <a:rPr lang="ru-RU" sz="2000" dirty="0">
                <a:latin typeface="Nunito Sans" pitchFamily="2" charset="-52"/>
              </a:rPr>
              <a:t>Логическая схема установки флага ветвления</a:t>
            </a:r>
          </a:p>
        </p:txBody>
      </p:sp>
    </p:spTree>
    <p:extLst>
      <p:ext uri="{BB962C8B-B14F-4D97-AF65-F5344CB8AC3E}">
        <p14:creationId xmlns:p14="http://schemas.microsoft.com/office/powerpoint/2010/main" val="2228210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81110" y="194929"/>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Логика ветвления</a:t>
            </a:r>
          </a:p>
        </p:txBody>
      </p:sp>
      <p:sp>
        <p:nvSpPr>
          <p:cNvPr id="5" name="TextBox 4">
            <a:extLst>
              <a:ext uri="{FF2B5EF4-FFF2-40B4-BE49-F238E27FC236}">
                <a16:creationId xmlns:a16="http://schemas.microsoft.com/office/drawing/2014/main" id="{FEA97380-067E-C24C-B7AA-2D07B6561CB1}"/>
              </a:ext>
            </a:extLst>
          </p:cNvPr>
          <p:cNvSpPr txBox="1"/>
          <p:nvPr/>
        </p:nvSpPr>
        <p:spPr>
          <a:xfrm>
            <a:off x="281110" y="844001"/>
            <a:ext cx="8862890" cy="3676006"/>
          </a:xfrm>
          <a:prstGeom prst="rect">
            <a:avLst/>
          </a:prstGeom>
          <a:noFill/>
        </p:spPr>
        <p:txBody>
          <a:bodyPr wrap="square">
            <a:spAutoFit/>
          </a:bodyPr>
          <a:lstStyle/>
          <a:p>
            <a:pPr marL="514350" indent="-514350">
              <a:lnSpc>
                <a:spcPct val="130000"/>
              </a:lnSpc>
              <a:buAutoNum type="arabicPeriod"/>
            </a:pPr>
            <a:r>
              <a:rPr lang="ru-RU" sz="1500" dirty="0">
                <a:latin typeface="Nunito Sans" pitchFamily="2" charset="-52"/>
              </a:rPr>
              <a:t>Закодируйте схему в виде одного выражения, как в случае с АЛУ. В качестве стандартного случая тернарного оператора присвойте нулевое значение для команды без ветвления. Для каждой команды ветвления определите значение на основе условного выражения для этой инструкции, приведенного в таблице ранее.</a:t>
            </a:r>
          </a:p>
          <a:p>
            <a:pPr marL="514350" indent="-514350">
              <a:lnSpc>
                <a:spcPct val="130000"/>
              </a:lnSpc>
              <a:buAutoNum type="arabicPeriod"/>
            </a:pPr>
            <a:r>
              <a:rPr lang="ru-RU" sz="1500" dirty="0">
                <a:latin typeface="Nunito Sans" pitchFamily="2" charset="-52"/>
              </a:rPr>
              <a:t>Запишите выражение для </a:t>
            </a:r>
            <a:r>
              <a:rPr lang="ru-RU" sz="1500" i="1" dirty="0">
                <a:latin typeface="Nunito Sans" pitchFamily="2" charset="-52"/>
              </a:rPr>
              <a:t>$</a:t>
            </a:r>
            <a:r>
              <a:rPr lang="ru-RU" sz="1500" i="1" dirty="0" err="1">
                <a:latin typeface="Nunito Sans" pitchFamily="2" charset="-52"/>
              </a:rPr>
              <a:t>br_tgt_pc</a:t>
            </a:r>
            <a:r>
              <a:rPr lang="ru-RU" sz="1500" i="1" dirty="0">
                <a:latin typeface="Nunito Sans" pitchFamily="2" charset="-52"/>
              </a:rPr>
              <a:t>[31:0] = .... </a:t>
            </a:r>
          </a:p>
          <a:p>
            <a:pPr marL="514350" indent="-514350">
              <a:lnSpc>
                <a:spcPct val="130000"/>
              </a:lnSpc>
              <a:buAutoNum type="arabicPeriod"/>
            </a:pPr>
            <a:r>
              <a:rPr lang="ru-RU" sz="1500" dirty="0">
                <a:latin typeface="Nunito Sans" pitchFamily="2" charset="-52"/>
              </a:rPr>
              <a:t>Если инструкция является ветвлением, то ее следующий PC должен быть целевым PC ветвления. Обновите существующее выражение </a:t>
            </a:r>
            <a:r>
              <a:rPr lang="ru-RU" sz="1500" i="1" dirty="0">
                <a:latin typeface="Nunito Sans" pitchFamily="2" charset="-52"/>
              </a:rPr>
              <a:t>$</a:t>
            </a:r>
            <a:r>
              <a:rPr lang="ru-RU" sz="1500" i="1" dirty="0" err="1">
                <a:latin typeface="Nunito Sans" pitchFamily="2" charset="-52"/>
              </a:rPr>
              <a:t>next_pc</a:t>
            </a:r>
            <a:r>
              <a:rPr lang="ru-RU" sz="1500" dirty="0">
                <a:latin typeface="Nunito Sans" pitchFamily="2" charset="-52"/>
              </a:rPr>
              <a:t>, чтобы учесть это. </a:t>
            </a:r>
          </a:p>
          <a:p>
            <a:pPr marL="514350" indent="-514350">
              <a:lnSpc>
                <a:spcPct val="130000"/>
              </a:lnSpc>
              <a:buAutoNum type="arabicPeriod"/>
            </a:pPr>
            <a:r>
              <a:rPr lang="ru-RU" sz="1500" dirty="0">
                <a:latin typeface="Nunito Sans" pitchFamily="2" charset="-52"/>
              </a:rPr>
              <a:t>Скомпилируйте, проведите моделирование и отладку кода. Когда все будет работать корректно, программа должна зациклиться. Она должна прекратить цикл, как только будет получена сумма значений от 1 до 9, равная 45. Заключительный ADDI вычитает из этой суммы 44 и, следовательно, должен поместить значение 1 в регистр x30. Затем конечный BGE должен зациклиться до бесконечности.</a:t>
            </a:r>
          </a:p>
        </p:txBody>
      </p:sp>
    </p:spTree>
    <p:extLst>
      <p:ext uri="{BB962C8B-B14F-4D97-AF65-F5344CB8AC3E}">
        <p14:creationId xmlns:p14="http://schemas.microsoft.com/office/powerpoint/2010/main" val="3071634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81110" y="194929"/>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Логика ветвления</a:t>
            </a:r>
          </a:p>
        </p:txBody>
      </p:sp>
      <p:sp>
        <p:nvSpPr>
          <p:cNvPr id="5" name="TextBox 4">
            <a:extLst>
              <a:ext uri="{FF2B5EF4-FFF2-40B4-BE49-F238E27FC236}">
                <a16:creationId xmlns:a16="http://schemas.microsoft.com/office/drawing/2014/main" id="{FEA97380-067E-C24C-B7AA-2D07B6561CB1}"/>
              </a:ext>
            </a:extLst>
          </p:cNvPr>
          <p:cNvSpPr txBox="1"/>
          <p:nvPr/>
        </p:nvSpPr>
        <p:spPr>
          <a:xfrm>
            <a:off x="517926" y="1105258"/>
            <a:ext cx="8108147" cy="2592248"/>
          </a:xfrm>
          <a:prstGeom prst="rect">
            <a:avLst/>
          </a:prstGeom>
          <a:noFill/>
        </p:spPr>
        <p:txBody>
          <a:bodyPr wrap="square">
            <a:spAutoFit/>
          </a:bodyPr>
          <a:lstStyle/>
          <a:p>
            <a:pPr>
              <a:lnSpc>
                <a:spcPct val="130000"/>
              </a:lnSpc>
            </a:pPr>
            <a:r>
              <a:rPr lang="ru-RU" sz="1800" dirty="0">
                <a:latin typeface="Nunito Sans" pitchFamily="2" charset="-52"/>
              </a:rPr>
              <a:t>Реализуйте проверку того, что PC программы повторяется, и что x30 содержит значение 1. </a:t>
            </a:r>
          </a:p>
          <a:p>
            <a:pPr>
              <a:lnSpc>
                <a:spcPct val="130000"/>
              </a:lnSpc>
            </a:pPr>
            <a:endParaRPr lang="en-US" sz="1800" dirty="0">
              <a:latin typeface="Nunito Sans" pitchFamily="2" charset="-52"/>
            </a:endParaRPr>
          </a:p>
          <a:p>
            <a:pPr marL="514350" indent="-514350">
              <a:lnSpc>
                <a:spcPct val="130000"/>
              </a:lnSpc>
              <a:buAutoNum type="arabicPeriod"/>
            </a:pPr>
            <a:r>
              <a:rPr lang="ru-RU" sz="1800" dirty="0">
                <a:latin typeface="Nunito Sans" pitchFamily="2" charset="-52"/>
              </a:rPr>
              <a:t>Включите проверку, заменив строку </a:t>
            </a:r>
            <a:r>
              <a:rPr lang="ru-RU" sz="1800" i="1" dirty="0">
                <a:latin typeface="Nunito Sans" pitchFamily="2" charset="-52"/>
              </a:rPr>
              <a:t>*</a:t>
            </a:r>
            <a:r>
              <a:rPr lang="ru-RU" sz="1800" i="1" dirty="0" err="1">
                <a:latin typeface="Nunito Sans" pitchFamily="2" charset="-52"/>
              </a:rPr>
              <a:t>passed</a:t>
            </a:r>
            <a:r>
              <a:rPr lang="ru-RU" sz="1800" i="1" dirty="0">
                <a:latin typeface="Nunito Sans" pitchFamily="2" charset="-52"/>
              </a:rPr>
              <a:t> = 1'b0 на m4+tb()</a:t>
            </a:r>
            <a:r>
              <a:rPr lang="ru-RU" sz="1800" dirty="0">
                <a:latin typeface="Nunito Sans" pitchFamily="2" charset="-52"/>
              </a:rPr>
              <a:t>. </a:t>
            </a:r>
          </a:p>
          <a:p>
            <a:pPr marL="514350" indent="-514350">
              <a:lnSpc>
                <a:spcPct val="130000"/>
              </a:lnSpc>
              <a:buAutoNum type="arabicPeriod"/>
            </a:pPr>
            <a:r>
              <a:rPr lang="ru-RU" sz="1800" dirty="0">
                <a:latin typeface="Nunito Sans" pitchFamily="2" charset="-52"/>
              </a:rPr>
              <a:t>Изучите макрорасширение, определяющее </a:t>
            </a:r>
            <a:r>
              <a:rPr lang="ru-RU" sz="1800" i="1" dirty="0">
                <a:latin typeface="Nunito Sans" pitchFamily="2" charset="-52"/>
              </a:rPr>
              <a:t>*</a:t>
            </a:r>
            <a:r>
              <a:rPr lang="ru-RU" sz="1800" i="1" dirty="0" err="1">
                <a:latin typeface="Nunito Sans" pitchFamily="2" charset="-52"/>
              </a:rPr>
              <a:t>passed</a:t>
            </a:r>
            <a:r>
              <a:rPr lang="ru-RU" sz="1800" i="1" dirty="0">
                <a:latin typeface="Nunito Sans" pitchFamily="2" charset="-52"/>
              </a:rPr>
              <a:t> в NAV-TLV</a:t>
            </a:r>
            <a:r>
              <a:rPr lang="ru-RU" sz="1800" dirty="0">
                <a:latin typeface="Nunito Sans" pitchFamily="2" charset="-52"/>
              </a:rPr>
              <a:t>. Проверьте LOG на наличие сообщения «</a:t>
            </a:r>
            <a:r>
              <a:rPr lang="ru-RU" sz="1800" i="1" dirty="0" err="1">
                <a:latin typeface="Nunito Sans" pitchFamily="2" charset="-52"/>
              </a:rPr>
              <a:t>Simulation</a:t>
            </a:r>
            <a:r>
              <a:rPr lang="ru-RU" sz="1800" i="1" dirty="0">
                <a:latin typeface="Nunito Sans" pitchFamily="2" charset="-52"/>
              </a:rPr>
              <a:t> PASSED!!!». </a:t>
            </a:r>
          </a:p>
          <a:p>
            <a:pPr marL="514350" indent="-514350">
              <a:lnSpc>
                <a:spcPct val="130000"/>
              </a:lnSpc>
              <a:buAutoNum type="arabicPeriod"/>
            </a:pPr>
            <a:r>
              <a:rPr lang="ru-RU" sz="1800" dirty="0">
                <a:latin typeface="Nunito Sans" pitchFamily="2" charset="-52"/>
              </a:rPr>
              <a:t>Сохраните проект </a:t>
            </a:r>
            <a:r>
              <a:rPr lang="ru-RU" sz="1800" dirty="0" err="1">
                <a:latin typeface="Nunito Sans" pitchFamily="2" charset="-52"/>
              </a:rPr>
              <a:t>Makerchip</a:t>
            </a:r>
            <a:r>
              <a:rPr lang="ru-RU" sz="1800" dirty="0">
                <a:latin typeface="Nunito Sans" pitchFamily="2" charset="-52"/>
              </a:rPr>
              <a:t>.</a:t>
            </a:r>
          </a:p>
        </p:txBody>
      </p:sp>
    </p:spTree>
    <p:extLst>
      <p:ext uri="{BB962C8B-B14F-4D97-AF65-F5344CB8AC3E}">
        <p14:creationId xmlns:p14="http://schemas.microsoft.com/office/powerpoint/2010/main" val="226488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План</a:t>
            </a:r>
          </a:p>
        </p:txBody>
      </p:sp>
      <p:sp>
        <p:nvSpPr>
          <p:cNvPr id="314" name="Google Shape;314;p25"/>
          <p:cNvSpPr txBox="1">
            <a:spLocks noGrp="1"/>
          </p:cNvSpPr>
          <p:nvPr>
            <p:ph type="body" idx="1"/>
          </p:nvPr>
        </p:nvSpPr>
        <p:spPr>
          <a:xfrm>
            <a:off x="456075" y="943200"/>
            <a:ext cx="8220000" cy="3729600"/>
          </a:xfrm>
          <a:prstGeom prst="rect">
            <a:avLst/>
          </a:prstGeom>
        </p:spPr>
        <p:txBody>
          <a:bodyPr spcFirstLastPara="1" wrap="square" lIns="91425" tIns="91425" rIns="91425" bIns="91425" anchor="t" anchorCtr="0">
            <a:normAutofit/>
          </a:bodyPr>
          <a:lstStyle/>
          <a:p>
            <a:pPr marL="177800" indent="0">
              <a:buNone/>
              <a:defRPr>
                <a:latin typeface="Arial"/>
                <a:ea typeface="Arial"/>
                <a:cs typeface="Arial"/>
                <a:sym typeface="Arial"/>
              </a:defRPr>
            </a:pPr>
            <a:r>
              <a:rPr lang="en-US" sz="2000" dirty="0">
                <a:latin typeface="Nunito Sans" pitchFamily="2" charset="-52"/>
              </a:rPr>
              <a:t>1. </a:t>
            </a:r>
            <a:r>
              <a:rPr lang="ru-RU" sz="2000" dirty="0">
                <a:latin typeface="Nunito Sans" pitchFamily="2" charset="-52"/>
              </a:rPr>
              <a:t>Настройка рабочего окружения</a:t>
            </a:r>
          </a:p>
          <a:p>
            <a:pPr marL="177800" indent="0">
              <a:buNone/>
              <a:defRPr>
                <a:latin typeface="Arial"/>
                <a:ea typeface="Arial"/>
                <a:cs typeface="Arial"/>
                <a:sym typeface="Arial"/>
              </a:defRPr>
            </a:pPr>
            <a:r>
              <a:rPr lang="en-US" sz="2000" dirty="0">
                <a:latin typeface="Nunito Sans" pitchFamily="2" charset="-52"/>
              </a:rPr>
              <a:t>2. </a:t>
            </a:r>
            <a:r>
              <a:rPr lang="ru-RU" sz="2000" dirty="0">
                <a:latin typeface="Nunito Sans" pitchFamily="2" charset="-52"/>
              </a:rPr>
              <a:t>Микроархитектура процессорного ядра</a:t>
            </a:r>
          </a:p>
          <a:p>
            <a:pPr marL="177800" indent="0">
              <a:buNone/>
              <a:defRPr>
                <a:latin typeface="Arial"/>
                <a:ea typeface="Arial"/>
                <a:cs typeface="Arial"/>
                <a:sym typeface="Arial"/>
              </a:defRPr>
            </a:pPr>
            <a:r>
              <a:rPr lang="en-US" sz="2000" dirty="0">
                <a:latin typeface="Nunito Sans" pitchFamily="2" charset="-52"/>
              </a:rPr>
              <a:t>3. </a:t>
            </a:r>
            <a:r>
              <a:rPr lang="ru-RU" sz="2000" dirty="0">
                <a:latin typeface="Nunito Sans" pitchFamily="2" charset="-52"/>
              </a:rPr>
              <a:t>Программный счетчик PC</a:t>
            </a:r>
          </a:p>
          <a:p>
            <a:pPr marL="177800" indent="0">
              <a:buNone/>
              <a:defRPr>
                <a:latin typeface="Arial"/>
                <a:ea typeface="Arial"/>
                <a:cs typeface="Arial"/>
                <a:sym typeface="Arial"/>
              </a:defRPr>
            </a:pPr>
            <a:r>
              <a:rPr lang="en-US" sz="2000" dirty="0">
                <a:latin typeface="Nunito Sans" pitchFamily="2" charset="-52"/>
              </a:rPr>
              <a:t>4. </a:t>
            </a:r>
            <a:r>
              <a:rPr lang="ru-RU" sz="2000" dirty="0">
                <a:latin typeface="Nunito Sans" pitchFamily="2" charset="-52"/>
              </a:rPr>
              <a:t>Память команд </a:t>
            </a:r>
            <a:r>
              <a:rPr lang="ru-RU" sz="2000" dirty="0" err="1">
                <a:latin typeface="Nunito Sans" pitchFamily="2" charset="-52"/>
              </a:rPr>
              <a:t>IMem</a:t>
            </a:r>
            <a:endParaRPr lang="ru-RU" sz="2000" dirty="0">
              <a:latin typeface="Nunito Sans" pitchFamily="2" charset="-52"/>
            </a:endParaRPr>
          </a:p>
          <a:p>
            <a:pPr marL="177800" indent="0">
              <a:buNone/>
              <a:defRPr>
                <a:latin typeface="Arial"/>
                <a:ea typeface="Arial"/>
                <a:cs typeface="Arial"/>
                <a:sym typeface="Arial"/>
              </a:defRPr>
            </a:pPr>
            <a:r>
              <a:rPr lang="en-US" sz="2000" dirty="0">
                <a:latin typeface="Nunito Sans" pitchFamily="2" charset="-52"/>
              </a:rPr>
              <a:t>5. </a:t>
            </a:r>
            <a:r>
              <a:rPr lang="ru-RU" sz="2000" dirty="0">
                <a:latin typeface="Nunito Sans" pitchFamily="2" charset="-52"/>
              </a:rPr>
              <a:t>Декодер команд</a:t>
            </a:r>
          </a:p>
          <a:p>
            <a:pPr marL="177800" indent="0">
              <a:buNone/>
              <a:defRPr>
                <a:latin typeface="Arial"/>
                <a:ea typeface="Arial"/>
                <a:cs typeface="Arial"/>
                <a:sym typeface="Arial"/>
              </a:defRPr>
            </a:pPr>
            <a:r>
              <a:rPr lang="en-US" sz="2000" dirty="0">
                <a:latin typeface="Nunito Sans" pitchFamily="2" charset="-52"/>
              </a:rPr>
              <a:t>6. </a:t>
            </a:r>
            <a:r>
              <a:rPr lang="ru-RU" sz="2000" dirty="0">
                <a:latin typeface="Nunito Sans" pitchFamily="2" charset="-52"/>
              </a:rPr>
              <a:t>Чтение регистрового файла</a:t>
            </a:r>
          </a:p>
          <a:p>
            <a:pPr marL="177800" indent="0">
              <a:buNone/>
              <a:defRPr>
                <a:latin typeface="Arial"/>
                <a:ea typeface="Arial"/>
                <a:cs typeface="Arial"/>
                <a:sym typeface="Arial"/>
              </a:defRPr>
            </a:pPr>
            <a:r>
              <a:rPr lang="en-US" sz="2000" dirty="0">
                <a:latin typeface="Nunito Sans" pitchFamily="2" charset="-52"/>
              </a:rPr>
              <a:t>7. </a:t>
            </a:r>
            <a:r>
              <a:rPr lang="ru-RU" sz="2000" dirty="0">
                <a:latin typeface="Nunito Sans" pitchFamily="2" charset="-52"/>
              </a:rPr>
              <a:t>Арифметико-логическое устройство</a:t>
            </a:r>
          </a:p>
          <a:p>
            <a:pPr marL="177800" indent="0">
              <a:buNone/>
              <a:defRPr>
                <a:latin typeface="Arial"/>
                <a:ea typeface="Arial"/>
                <a:cs typeface="Arial"/>
                <a:sym typeface="Arial"/>
              </a:defRPr>
            </a:pPr>
            <a:r>
              <a:rPr lang="en-US" sz="2000" dirty="0">
                <a:latin typeface="Nunito Sans" pitchFamily="2" charset="-52"/>
              </a:rPr>
              <a:t>8. </a:t>
            </a:r>
            <a:r>
              <a:rPr lang="ru-RU" sz="2000" dirty="0">
                <a:latin typeface="Nunito Sans" pitchFamily="2" charset="-52"/>
              </a:rPr>
              <a:t>Запись в регистровый файл</a:t>
            </a:r>
          </a:p>
          <a:p>
            <a:pPr marL="177800" indent="0">
              <a:buNone/>
              <a:defRPr>
                <a:latin typeface="Arial"/>
                <a:ea typeface="Arial"/>
                <a:cs typeface="Arial"/>
                <a:sym typeface="Arial"/>
              </a:defRPr>
            </a:pPr>
            <a:r>
              <a:rPr lang="en-US" sz="2000" dirty="0">
                <a:latin typeface="Nunito Sans" pitchFamily="2" charset="-52"/>
              </a:rPr>
              <a:t>9. </a:t>
            </a:r>
            <a:r>
              <a:rPr lang="ru-RU" sz="2000" dirty="0">
                <a:latin typeface="Nunito Sans" pitchFamily="2" charset="-52"/>
              </a:rPr>
              <a:t>Логика ветвления</a:t>
            </a:r>
          </a:p>
          <a:p>
            <a:pPr marL="177800" indent="0">
              <a:buNone/>
              <a:defRPr>
                <a:latin typeface="Arial"/>
                <a:ea typeface="Arial"/>
                <a:cs typeface="Arial"/>
                <a:sym typeface="Arial"/>
              </a:defRPr>
            </a:pPr>
            <a:endParaRPr lang="ru-RU" sz="2000" dirty="0"/>
          </a:p>
        </p:txBody>
      </p:sp>
    </p:spTree>
    <p:extLst>
      <p:ext uri="{BB962C8B-B14F-4D97-AF65-F5344CB8AC3E}">
        <p14:creationId xmlns:p14="http://schemas.microsoft.com/office/powerpoint/2010/main" val="2853285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Настройка рабочего окружения</a:t>
            </a:r>
          </a:p>
        </p:txBody>
      </p:sp>
      <p:sp>
        <p:nvSpPr>
          <p:cNvPr id="314" name="Google Shape;314;p25"/>
          <p:cNvSpPr txBox="1">
            <a:spLocks noGrp="1"/>
          </p:cNvSpPr>
          <p:nvPr>
            <p:ph type="body" idx="1"/>
          </p:nvPr>
        </p:nvSpPr>
        <p:spPr>
          <a:xfrm>
            <a:off x="456075" y="943200"/>
            <a:ext cx="8220000" cy="3729600"/>
          </a:xfrm>
          <a:prstGeom prst="rect">
            <a:avLst/>
          </a:prstGeom>
        </p:spPr>
        <p:txBody>
          <a:bodyPr spcFirstLastPara="1" wrap="square" lIns="91425" tIns="91425" rIns="91425" bIns="91425" anchor="t" anchorCtr="0">
            <a:normAutofit fontScale="25000" lnSpcReduction="20000"/>
          </a:bodyPr>
          <a:lstStyle/>
          <a:p>
            <a:pPr marL="0" indent="0">
              <a:buNone/>
            </a:pPr>
            <a:r>
              <a:rPr lang="ru-RU" sz="6000" dirty="0">
                <a:latin typeface="Nunito Sans" pitchFamily="2" charset="-52"/>
              </a:rPr>
              <a:t>Клонируйте </a:t>
            </a:r>
            <a:r>
              <a:rPr lang="en-US" sz="6000" dirty="0">
                <a:latin typeface="Nunito Sans" pitchFamily="2" charset="-52"/>
              </a:rPr>
              <a:t>git-</a:t>
            </a:r>
            <a:r>
              <a:rPr lang="ru-RU" sz="6000" dirty="0">
                <a:latin typeface="Nunito Sans" pitchFamily="2" charset="-52"/>
              </a:rPr>
              <a:t>репозиторий:</a:t>
            </a:r>
            <a:endParaRPr lang="en-US" sz="6000" dirty="0">
              <a:latin typeface="Nunito Sans" pitchFamily="2" charset="-52"/>
            </a:endParaRPr>
          </a:p>
          <a:p>
            <a:pPr marL="0" indent="0">
              <a:buNone/>
            </a:pPr>
            <a:endParaRPr lang="ru-RU" sz="6000" dirty="0">
              <a:latin typeface="Nunito Sans" pitchFamily="2" charset="-52"/>
            </a:endParaRPr>
          </a:p>
          <a:p>
            <a:pPr marL="0" indent="0">
              <a:buNone/>
            </a:pPr>
            <a:r>
              <a:rPr lang="en-US" sz="6000" i="1" dirty="0">
                <a:latin typeface="Courier New" panose="02070309020205020404" pitchFamily="49" charset="0"/>
                <a:cs typeface="Courier New" panose="02070309020205020404" pitchFamily="49" charset="0"/>
              </a:rPr>
              <a:t>git clone </a:t>
            </a:r>
            <a:r>
              <a:rPr lang="en-US" sz="6000" i="1" dirty="0">
                <a:latin typeface="Courier New" panose="02070309020205020404" pitchFamily="49" charset="0"/>
                <a:cs typeface="Courier New" panose="02070309020205020404" pitchFamily="49" charset="0"/>
                <a:hlinkClick r:id="rId3"/>
              </a:rPr>
              <a:t>https://github.com/stevehoover/LF-Building-a-RISC-V-CPUCore.git</a:t>
            </a:r>
            <a:endParaRPr lang="en-US" sz="6000" i="1" dirty="0">
              <a:latin typeface="Courier New" panose="02070309020205020404" pitchFamily="49" charset="0"/>
              <a:cs typeface="Courier New" panose="02070309020205020404" pitchFamily="49" charset="0"/>
            </a:endParaRPr>
          </a:p>
          <a:p>
            <a:pPr marL="0" indent="0">
              <a:buNone/>
            </a:pPr>
            <a:endParaRPr lang="ru-RU" sz="6000" dirty="0">
              <a:latin typeface="Nunito Sans" pitchFamily="2" charset="-52"/>
              <a:cs typeface="Courier New" panose="02070309020205020404" pitchFamily="49" charset="0"/>
            </a:endParaRPr>
          </a:p>
          <a:p>
            <a:pPr marL="0" indent="0">
              <a:buNone/>
            </a:pPr>
            <a:r>
              <a:rPr lang="ru-RU" sz="6000" dirty="0">
                <a:latin typeface="Nunito Sans" pitchFamily="2" charset="-52"/>
              </a:rPr>
              <a:t>После этого установите приложение </a:t>
            </a:r>
            <a:r>
              <a:rPr lang="en-US" sz="6000" dirty="0" err="1">
                <a:latin typeface="Nunito Sans" pitchFamily="2" charset="-52"/>
              </a:rPr>
              <a:t>Makerchip</a:t>
            </a:r>
            <a:r>
              <a:rPr lang="en-US" sz="6000" dirty="0">
                <a:latin typeface="Nunito Sans" pitchFamily="2" charset="-52"/>
              </a:rPr>
              <a:t>:</a:t>
            </a:r>
          </a:p>
          <a:p>
            <a:pPr marL="0" indent="0">
              <a:buNone/>
            </a:pPr>
            <a:endParaRPr lang="ru-RU" sz="6000" dirty="0">
              <a:latin typeface="Nunito Sans" pitchFamily="2" charset="-52"/>
            </a:endParaRPr>
          </a:p>
          <a:p>
            <a:pPr marL="0" indent="0">
              <a:buNone/>
            </a:pPr>
            <a:r>
              <a:rPr lang="en-US" sz="6000" i="1" dirty="0">
                <a:latin typeface="Courier New" panose="02070309020205020404" pitchFamily="49" charset="0"/>
                <a:cs typeface="Courier New" panose="02070309020205020404" pitchFamily="49" charset="0"/>
              </a:rPr>
              <a:t>pip3 install </a:t>
            </a:r>
            <a:r>
              <a:rPr lang="en-US" sz="6000" i="1" dirty="0" err="1">
                <a:latin typeface="Courier New" panose="02070309020205020404" pitchFamily="49" charset="0"/>
                <a:cs typeface="Courier New" panose="02070309020205020404" pitchFamily="49" charset="0"/>
              </a:rPr>
              <a:t>makerchip</a:t>
            </a:r>
            <a:r>
              <a:rPr lang="en-US" sz="6000" i="1" dirty="0">
                <a:latin typeface="Courier New" panose="02070309020205020404" pitchFamily="49" charset="0"/>
                <a:cs typeface="Courier New" panose="02070309020205020404" pitchFamily="49" charset="0"/>
              </a:rPr>
              <a:t>-app</a:t>
            </a:r>
          </a:p>
          <a:p>
            <a:pPr marL="0" indent="0">
              <a:buNone/>
            </a:pPr>
            <a:endParaRPr lang="en-US" sz="6000" dirty="0">
              <a:latin typeface="Nunito Sans" pitchFamily="2" charset="-52"/>
              <a:cs typeface="Courier New" panose="02070309020205020404" pitchFamily="49" charset="0"/>
            </a:endParaRPr>
          </a:p>
          <a:p>
            <a:pPr marL="0" indent="0">
              <a:buNone/>
            </a:pPr>
            <a:r>
              <a:rPr lang="ru-RU" sz="6000" dirty="0">
                <a:latin typeface="Nunito Sans" pitchFamily="2" charset="-52"/>
              </a:rPr>
              <a:t>Скопируйте код из файла </a:t>
            </a:r>
            <a:r>
              <a:rPr lang="en-US" sz="6000" dirty="0">
                <a:latin typeface="Nunito Sans" pitchFamily="2" charset="-52"/>
                <a:cs typeface="Courier New" panose="02070309020205020404" pitchFamily="49" charset="0"/>
              </a:rPr>
              <a:t>LF-Building-a-RISC-V-</a:t>
            </a:r>
            <a:r>
              <a:rPr lang="en-US" sz="6000" dirty="0" err="1">
                <a:latin typeface="Nunito Sans" pitchFamily="2" charset="-52"/>
                <a:cs typeface="Courier New" panose="02070309020205020404" pitchFamily="49" charset="0"/>
              </a:rPr>
              <a:t>CPUCore</a:t>
            </a:r>
            <a:r>
              <a:rPr lang="en-US" sz="6000" dirty="0">
                <a:latin typeface="Nunito Sans" pitchFamily="2" charset="-52"/>
                <a:cs typeface="Courier New" panose="02070309020205020404" pitchFamily="49" charset="0"/>
              </a:rPr>
              <a:t>/</a:t>
            </a:r>
            <a:r>
              <a:rPr lang="en-US" sz="6000" dirty="0" err="1">
                <a:latin typeface="Nunito Sans" pitchFamily="2" charset="-52"/>
                <a:cs typeface="Courier New" panose="02070309020205020404" pitchFamily="49" charset="0"/>
              </a:rPr>
              <a:t>risc-v_shell.tlv</a:t>
            </a:r>
            <a:r>
              <a:rPr lang="en-US" sz="6000" dirty="0">
                <a:latin typeface="Nunito Sans" pitchFamily="2" charset="-52"/>
              </a:rPr>
              <a:t> </a:t>
            </a:r>
            <a:r>
              <a:rPr lang="ru-RU" sz="6000" dirty="0">
                <a:latin typeface="Nunito Sans" pitchFamily="2" charset="-52"/>
              </a:rPr>
              <a:t>туда, где вы хотите его отредактировать, затем выполните: </a:t>
            </a:r>
            <a:endParaRPr lang="en-US" sz="6000" dirty="0">
              <a:latin typeface="Nunito Sans" pitchFamily="2" charset="-52"/>
            </a:endParaRPr>
          </a:p>
          <a:p>
            <a:pPr marL="0" indent="0">
              <a:buNone/>
            </a:pPr>
            <a:endParaRPr lang="ru-RU" sz="6000" dirty="0">
              <a:latin typeface="Nunito Sans" pitchFamily="2" charset="-52"/>
            </a:endParaRPr>
          </a:p>
          <a:p>
            <a:pPr marL="0" indent="0">
              <a:buNone/>
            </a:pPr>
            <a:r>
              <a:rPr lang="en-US" sz="6000" i="1" dirty="0" err="1">
                <a:latin typeface="Courier New" panose="02070309020205020404" pitchFamily="49" charset="0"/>
                <a:cs typeface="Courier New" panose="02070309020205020404" pitchFamily="49" charset="0"/>
              </a:rPr>
              <a:t>makerchip</a:t>
            </a:r>
            <a:r>
              <a:rPr lang="en-US" sz="6000" i="1" dirty="0">
                <a:latin typeface="Courier New" panose="02070309020205020404" pitchFamily="49" charset="0"/>
                <a:cs typeface="Courier New" panose="02070309020205020404" pitchFamily="49" charset="0"/>
              </a:rPr>
              <a:t> &lt;</a:t>
            </a:r>
            <a:r>
              <a:rPr lang="ru-RU" sz="6000" i="1" dirty="0">
                <a:latin typeface="Courier New" panose="02070309020205020404" pitchFamily="49" charset="0"/>
                <a:cs typeface="Courier New" panose="02070309020205020404" pitchFamily="49" charset="0"/>
              </a:rPr>
              <a:t>путь</a:t>
            </a:r>
            <a:r>
              <a:rPr lang="en-US" sz="6000" i="1" dirty="0">
                <a:latin typeface="Courier New" panose="02070309020205020404" pitchFamily="49" charset="0"/>
                <a:cs typeface="Courier New" panose="02070309020205020404" pitchFamily="49" charset="0"/>
              </a:rPr>
              <a:t>&gt;/</a:t>
            </a:r>
            <a:r>
              <a:rPr lang="en-US" sz="6000" i="1" dirty="0" err="1">
                <a:latin typeface="Courier New" panose="02070309020205020404" pitchFamily="49" charset="0"/>
                <a:cs typeface="Courier New" panose="02070309020205020404" pitchFamily="49" charset="0"/>
              </a:rPr>
              <a:t>risc-v_shell.tlv</a:t>
            </a:r>
            <a:endParaRPr lang="ru-RU" sz="6000" i="1" dirty="0">
              <a:latin typeface="Courier New" panose="02070309020205020404" pitchFamily="49" charset="0"/>
              <a:cs typeface="Courier New" panose="02070309020205020404" pitchFamily="49" charset="0"/>
            </a:endParaRPr>
          </a:p>
          <a:p>
            <a:pPr marL="177800" indent="0">
              <a:buNone/>
              <a:defRPr>
                <a:latin typeface="Arial"/>
                <a:ea typeface="Arial"/>
                <a:cs typeface="Arial"/>
                <a:sym typeface="Arial"/>
              </a:defRPr>
            </a:pPr>
            <a:endParaRPr lang="ru-RU" sz="2000" dirty="0"/>
          </a:p>
        </p:txBody>
      </p:sp>
    </p:spTree>
    <p:extLst>
      <p:ext uri="{BB962C8B-B14F-4D97-AF65-F5344CB8AC3E}">
        <p14:creationId xmlns:p14="http://schemas.microsoft.com/office/powerpoint/2010/main" val="2591723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86648" y="247029"/>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Микроархитектура процессорного ядра</a:t>
            </a:r>
          </a:p>
        </p:txBody>
      </p:sp>
      <p:sp>
        <p:nvSpPr>
          <p:cNvPr id="14" name="TextBox 13">
            <a:extLst>
              <a:ext uri="{FF2B5EF4-FFF2-40B4-BE49-F238E27FC236}">
                <a16:creationId xmlns:a16="http://schemas.microsoft.com/office/drawing/2014/main" id="{04BB0794-1674-028A-E683-05A176648DB6}"/>
              </a:ext>
            </a:extLst>
          </p:cNvPr>
          <p:cNvSpPr txBox="1"/>
          <p:nvPr/>
        </p:nvSpPr>
        <p:spPr>
          <a:xfrm>
            <a:off x="286648" y="1778930"/>
            <a:ext cx="3307278" cy="2893869"/>
          </a:xfrm>
          <a:prstGeom prst="rect">
            <a:avLst/>
          </a:prstGeom>
          <a:noFill/>
        </p:spPr>
        <p:txBody>
          <a:bodyPr wrap="square">
            <a:spAutoFit/>
          </a:bodyPr>
          <a:lstStyle/>
          <a:p>
            <a:pPr marL="514350" indent="-514350">
              <a:buAutoNum type="arabicPeriod"/>
            </a:pPr>
            <a:r>
              <a:rPr lang="ru-RU" sz="1600" dirty="0">
                <a:latin typeface="Nunito Sans" pitchFamily="2" charset="-52"/>
              </a:rPr>
              <a:t>Счетчик команд (</a:t>
            </a:r>
            <a:r>
              <a:rPr lang="en-US" sz="1600" dirty="0">
                <a:latin typeface="Nunito Sans" pitchFamily="2" charset="-52"/>
              </a:rPr>
              <a:t>PC)</a:t>
            </a:r>
          </a:p>
          <a:p>
            <a:pPr marL="514350" indent="-514350">
              <a:buAutoNum type="arabicPeriod"/>
            </a:pPr>
            <a:r>
              <a:rPr lang="en-US" sz="1600" dirty="0" err="1">
                <a:latin typeface="Nunito Sans" pitchFamily="2" charset="-52"/>
              </a:rPr>
              <a:t>IMem</a:t>
            </a:r>
            <a:r>
              <a:rPr lang="en-US" sz="1600" dirty="0">
                <a:latin typeface="Nunito Sans" pitchFamily="2" charset="-52"/>
              </a:rPr>
              <a:t> (Instruction Memory) </a:t>
            </a:r>
          </a:p>
          <a:p>
            <a:pPr marL="514350" indent="-514350">
              <a:buAutoNum type="arabicPeriod"/>
            </a:pPr>
            <a:r>
              <a:rPr lang="ru-RU" sz="1600" dirty="0">
                <a:latin typeface="Nunito Sans" pitchFamily="2" charset="-52"/>
              </a:rPr>
              <a:t>Декодер (</a:t>
            </a:r>
            <a:r>
              <a:rPr lang="en-US" sz="1600" dirty="0">
                <a:latin typeface="Nunito Sans" pitchFamily="2" charset="-52"/>
              </a:rPr>
              <a:t>Dec)</a:t>
            </a:r>
          </a:p>
          <a:p>
            <a:pPr marL="514350" indent="-514350">
              <a:buAutoNum type="arabicPeriod"/>
            </a:pPr>
            <a:r>
              <a:rPr lang="ru-RU" sz="1600" dirty="0">
                <a:latin typeface="Nunito Sans" pitchFamily="2" charset="-52"/>
              </a:rPr>
              <a:t>Чтение регистрового файла (</a:t>
            </a:r>
            <a:r>
              <a:rPr lang="en-US" sz="1600" dirty="0">
                <a:latin typeface="Nunito Sans" pitchFamily="2" charset="-52"/>
              </a:rPr>
              <a:t>RF)</a:t>
            </a:r>
          </a:p>
          <a:p>
            <a:pPr marL="514350" indent="-514350">
              <a:buAutoNum type="arabicPeriod"/>
            </a:pPr>
            <a:r>
              <a:rPr lang="ru-RU" sz="1600" dirty="0">
                <a:latin typeface="Nunito Sans" pitchFamily="2" charset="-52"/>
              </a:rPr>
              <a:t>Арифметико-логическое устройство (АЛУ, </a:t>
            </a:r>
            <a:r>
              <a:rPr lang="en-US" sz="1600" dirty="0">
                <a:latin typeface="Nunito Sans" pitchFamily="2" charset="-52"/>
              </a:rPr>
              <a:t>ALU) </a:t>
            </a:r>
          </a:p>
          <a:p>
            <a:pPr marL="514350" indent="-514350">
              <a:buAutoNum type="arabicPeriod"/>
            </a:pPr>
            <a:r>
              <a:rPr lang="ru-RU" sz="1600" dirty="0">
                <a:latin typeface="Nunito Sans" pitchFamily="2" charset="-52"/>
              </a:rPr>
              <a:t>Запись в регистровый файл</a:t>
            </a:r>
            <a:endParaRPr lang="en-US" sz="1600" dirty="0">
              <a:latin typeface="Nunito Sans" pitchFamily="2" charset="-52"/>
            </a:endParaRPr>
          </a:p>
          <a:p>
            <a:pPr marL="514350" indent="-514350">
              <a:buAutoNum type="arabicPeriod"/>
            </a:pPr>
            <a:r>
              <a:rPr lang="en-US" sz="1600" dirty="0" err="1">
                <a:latin typeface="Nunito Sans" pitchFamily="2" charset="-52"/>
              </a:rPr>
              <a:t>DMem</a:t>
            </a:r>
            <a:r>
              <a:rPr lang="en-US" sz="1600" dirty="0">
                <a:latin typeface="Nunito Sans" pitchFamily="2" charset="-52"/>
              </a:rPr>
              <a:t> (Data Memory) </a:t>
            </a:r>
            <a:endParaRPr lang="ru-RU" sz="1600" dirty="0">
              <a:latin typeface="Nunito Sans" pitchFamily="2" charset="-52"/>
            </a:endParaRPr>
          </a:p>
          <a:p>
            <a:pPr marL="177800">
              <a:lnSpc>
                <a:spcPct val="130000"/>
              </a:lnSpc>
              <a:buClr>
                <a:srgbClr val="283272"/>
              </a:buClr>
              <a:buSzPts val="800"/>
            </a:pPr>
            <a:endParaRPr lang="ru-RU" sz="1800" dirty="0">
              <a:solidFill>
                <a:schemeClr val="dk1"/>
              </a:solidFill>
              <a:latin typeface="Nunito Sans"/>
              <a:sym typeface="Nunito Sans"/>
            </a:endParaRPr>
          </a:p>
        </p:txBody>
      </p:sp>
      <p:sp>
        <p:nvSpPr>
          <p:cNvPr id="3" name="TextBox 2">
            <a:extLst>
              <a:ext uri="{FF2B5EF4-FFF2-40B4-BE49-F238E27FC236}">
                <a16:creationId xmlns:a16="http://schemas.microsoft.com/office/drawing/2014/main" id="{E55AAE95-465C-9970-9474-AFF487D17AC1}"/>
              </a:ext>
            </a:extLst>
          </p:cNvPr>
          <p:cNvSpPr txBox="1"/>
          <p:nvPr/>
        </p:nvSpPr>
        <p:spPr>
          <a:xfrm>
            <a:off x="286648" y="1194155"/>
            <a:ext cx="4135039"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sz="1600" dirty="0"/>
              <a:t>Компоненты блока процессорного ядра RISC-V</a:t>
            </a:r>
          </a:p>
        </p:txBody>
      </p:sp>
      <p:pic>
        <p:nvPicPr>
          <p:cNvPr id="4" name="Рисунок 3">
            <a:extLst>
              <a:ext uri="{FF2B5EF4-FFF2-40B4-BE49-F238E27FC236}">
                <a16:creationId xmlns:a16="http://schemas.microsoft.com/office/drawing/2014/main" id="{61FA9C43-00CB-0917-218C-DCDB3EDC6339}"/>
              </a:ext>
            </a:extLst>
          </p:cNvPr>
          <p:cNvPicPr>
            <a:picLocks noChangeAspect="1"/>
          </p:cNvPicPr>
          <p:nvPr/>
        </p:nvPicPr>
        <p:blipFill>
          <a:blip r:embed="rId3"/>
          <a:stretch>
            <a:fillRect/>
          </a:stretch>
        </p:blipFill>
        <p:spPr>
          <a:xfrm>
            <a:off x="3858017" y="1689657"/>
            <a:ext cx="4649940" cy="2983142"/>
          </a:xfrm>
          <a:prstGeom prst="rect">
            <a:avLst/>
          </a:prstGeom>
        </p:spPr>
      </p:pic>
    </p:spTree>
    <p:extLst>
      <p:ext uri="{BB962C8B-B14F-4D97-AF65-F5344CB8AC3E}">
        <p14:creationId xmlns:p14="http://schemas.microsoft.com/office/powerpoint/2010/main" val="2082108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86648" y="247029"/>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Программный счетчик </a:t>
            </a:r>
            <a:r>
              <a:rPr lang="fr-CH" sz="2800" dirty="0"/>
              <a:t>PC</a:t>
            </a:r>
            <a:endParaRPr lang="ru-RU" sz="2800" dirty="0"/>
          </a:p>
        </p:txBody>
      </p:sp>
      <p:sp>
        <p:nvSpPr>
          <p:cNvPr id="3" name="TextBox 2">
            <a:extLst>
              <a:ext uri="{FF2B5EF4-FFF2-40B4-BE49-F238E27FC236}">
                <a16:creationId xmlns:a16="http://schemas.microsoft.com/office/drawing/2014/main" id="{E55AAE95-465C-9970-9474-AFF487D17AC1}"/>
              </a:ext>
            </a:extLst>
          </p:cNvPr>
          <p:cNvSpPr txBox="1"/>
          <p:nvPr/>
        </p:nvSpPr>
        <p:spPr>
          <a:xfrm>
            <a:off x="286648" y="870130"/>
            <a:ext cx="4535873" cy="2442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nSpc>
                <a:spcPct val="130000"/>
              </a:lnSpc>
              <a:buNone/>
            </a:pPr>
            <a:r>
              <a:rPr lang="ru-RU" sz="2400" dirty="0"/>
              <a:t>Реализуйте схему справа, и убедитесь в VIZ и WAVEFORM, что значение в PC начинает счет с нуля и увеличивается корректно</a:t>
            </a:r>
          </a:p>
        </p:txBody>
      </p:sp>
      <p:pic>
        <p:nvPicPr>
          <p:cNvPr id="2" name="Рисунок 1">
            <a:extLst>
              <a:ext uri="{FF2B5EF4-FFF2-40B4-BE49-F238E27FC236}">
                <a16:creationId xmlns:a16="http://schemas.microsoft.com/office/drawing/2014/main" id="{5BE0AAA7-D8B4-A9A2-CAB1-321181AAF12E}"/>
              </a:ext>
            </a:extLst>
          </p:cNvPr>
          <p:cNvPicPr>
            <a:picLocks noChangeAspect="1"/>
          </p:cNvPicPr>
          <p:nvPr/>
        </p:nvPicPr>
        <p:blipFill>
          <a:blip r:embed="rId3"/>
          <a:stretch>
            <a:fillRect/>
          </a:stretch>
        </p:blipFill>
        <p:spPr>
          <a:xfrm>
            <a:off x="4572000" y="1573513"/>
            <a:ext cx="4413256" cy="1996473"/>
          </a:xfrm>
          <a:prstGeom prst="rect">
            <a:avLst/>
          </a:prstGeom>
        </p:spPr>
      </p:pic>
    </p:spTree>
    <p:extLst>
      <p:ext uri="{BB962C8B-B14F-4D97-AF65-F5344CB8AC3E}">
        <p14:creationId xmlns:p14="http://schemas.microsoft.com/office/powerpoint/2010/main" val="3824717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86648" y="247029"/>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Память </a:t>
            </a:r>
            <a:r>
              <a:rPr lang="ru-RU" sz="2800" dirty="0" err="1"/>
              <a:t>крманд</a:t>
            </a:r>
            <a:r>
              <a:rPr lang="ru-RU" sz="2800" dirty="0"/>
              <a:t> </a:t>
            </a:r>
            <a:r>
              <a:rPr lang="fr-CH" sz="2800" dirty="0"/>
              <a:t>IMem</a:t>
            </a:r>
            <a:endParaRPr lang="ru-RU" sz="2800" dirty="0"/>
          </a:p>
        </p:txBody>
      </p:sp>
      <p:sp>
        <p:nvSpPr>
          <p:cNvPr id="3" name="TextBox 2">
            <a:extLst>
              <a:ext uri="{FF2B5EF4-FFF2-40B4-BE49-F238E27FC236}">
                <a16:creationId xmlns:a16="http://schemas.microsoft.com/office/drawing/2014/main" id="{E55AAE95-465C-9970-9474-AFF487D17AC1}"/>
              </a:ext>
            </a:extLst>
          </p:cNvPr>
          <p:cNvSpPr txBox="1"/>
          <p:nvPr/>
        </p:nvSpPr>
        <p:spPr>
          <a:xfrm>
            <a:off x="399382" y="1070546"/>
            <a:ext cx="4535873" cy="33428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14350" indent="-514350">
              <a:lnSpc>
                <a:spcPct val="130000"/>
              </a:lnSpc>
              <a:buAutoNum type="arabicPeriod"/>
            </a:pPr>
            <a:r>
              <a:rPr lang="ru-RU" dirty="0">
                <a:latin typeface="Nunito Sans" pitchFamily="2" charset="-52"/>
              </a:rPr>
              <a:t>Установите макрос `READONLY_MEM после логики PC, указав </a:t>
            </a:r>
            <a:r>
              <a:rPr lang="ru-RU" i="1" dirty="0">
                <a:latin typeface="Nunito Sans" pitchFamily="2" charset="-52"/>
                <a:cs typeface="Courier New" panose="02070309020205020404" pitchFamily="49" charset="0"/>
              </a:rPr>
              <a:t>$</a:t>
            </a:r>
            <a:r>
              <a:rPr lang="ru-RU" i="1" dirty="0" err="1">
                <a:latin typeface="Nunito Sans" pitchFamily="2" charset="-52"/>
                <a:cs typeface="Courier New" panose="02070309020205020404" pitchFamily="49" charset="0"/>
              </a:rPr>
              <a:t>pc</a:t>
            </a:r>
            <a:r>
              <a:rPr lang="ru-RU" i="1" dirty="0">
                <a:latin typeface="Nunito Sans" pitchFamily="2" charset="-52"/>
                <a:cs typeface="Courier New" panose="02070309020205020404" pitchFamily="49" charset="0"/>
              </a:rPr>
              <a:t> </a:t>
            </a:r>
            <a:r>
              <a:rPr lang="ru-RU" dirty="0">
                <a:latin typeface="Nunito Sans" pitchFamily="2" charset="-52"/>
              </a:rPr>
              <a:t>в качестве адреса и </a:t>
            </a:r>
            <a:r>
              <a:rPr lang="ru-RU" i="1" dirty="0">
                <a:latin typeface="Nunito Sans" pitchFamily="2" charset="-52"/>
                <a:cs typeface="Courier New" panose="02070309020205020404" pitchFamily="49" charset="0"/>
              </a:rPr>
              <a:t>$$</a:t>
            </a:r>
            <a:r>
              <a:rPr lang="ru-RU" i="1" dirty="0" err="1">
                <a:latin typeface="Nunito Sans" pitchFamily="2" charset="-52"/>
                <a:cs typeface="Courier New" panose="02070309020205020404" pitchFamily="49" charset="0"/>
              </a:rPr>
              <a:t>instr</a:t>
            </a:r>
            <a:r>
              <a:rPr lang="ru-RU" i="1" dirty="0">
                <a:latin typeface="Nunito Sans" pitchFamily="2" charset="-52"/>
                <a:cs typeface="Courier New" panose="02070309020205020404" pitchFamily="49" charset="0"/>
              </a:rPr>
              <a:t>[31:0]</a:t>
            </a:r>
            <a:r>
              <a:rPr lang="ru-RU" i="1" dirty="0">
                <a:latin typeface="Nunito Sans" pitchFamily="2" charset="-52"/>
              </a:rPr>
              <a:t> </a:t>
            </a:r>
            <a:r>
              <a:rPr lang="ru-RU" dirty="0">
                <a:latin typeface="Nunito Sans" pitchFamily="2" charset="-52"/>
              </a:rPr>
              <a:t>в качестве вывода. </a:t>
            </a:r>
          </a:p>
          <a:p>
            <a:pPr marL="514350" indent="-514350">
              <a:lnSpc>
                <a:spcPct val="130000"/>
              </a:lnSpc>
              <a:buAutoNum type="arabicPeriod"/>
            </a:pPr>
            <a:r>
              <a:rPr lang="ru-RU" dirty="0">
                <a:latin typeface="Nunito Sans" pitchFamily="2" charset="-52"/>
              </a:rPr>
              <a:t>Убедитесь, что: LOG указывает на вывод </a:t>
            </a:r>
            <a:r>
              <a:rPr lang="ru-RU" i="1" dirty="0">
                <a:latin typeface="Nunito Sans" pitchFamily="2" charset="-52"/>
                <a:cs typeface="Courier New" panose="02070309020205020404" pitchFamily="49" charset="0"/>
              </a:rPr>
              <a:t>$</a:t>
            </a:r>
            <a:r>
              <a:rPr lang="ru-RU" i="1" dirty="0" err="1">
                <a:latin typeface="Nunito Sans" pitchFamily="2" charset="-52"/>
                <a:cs typeface="Courier New" panose="02070309020205020404" pitchFamily="49" charset="0"/>
              </a:rPr>
              <a:t>instr</a:t>
            </a:r>
            <a:r>
              <a:rPr lang="ru-RU" dirty="0">
                <a:latin typeface="Nunito Sans" pitchFamily="2" charset="-52"/>
              </a:rPr>
              <a:t>, окно DIAGRAM выглядит правильно, а VIZ показывает инструкции, считываемые из </a:t>
            </a:r>
            <a:r>
              <a:rPr lang="ru-RU" dirty="0" err="1">
                <a:latin typeface="Nunito Sans" pitchFamily="2" charset="-52"/>
              </a:rPr>
              <a:t>IMem</a:t>
            </a:r>
            <a:r>
              <a:rPr lang="ru-RU" dirty="0">
                <a:latin typeface="Nunito Sans" pitchFamily="2" charset="-52"/>
              </a:rPr>
              <a:t>. Если что-то выглядит неправильно, выполните отладку кода с помощью окна WAVEFORM и убедитесь, что </a:t>
            </a:r>
            <a:r>
              <a:rPr lang="ru-RU" i="1" dirty="0">
                <a:latin typeface="Nunito Sans" pitchFamily="2" charset="-52"/>
                <a:cs typeface="Courier New" panose="02070309020205020404" pitchFamily="49" charset="0"/>
              </a:rPr>
              <a:t>$</a:t>
            </a:r>
            <a:r>
              <a:rPr lang="ru-RU" i="1" dirty="0" err="1">
                <a:latin typeface="Nunito Sans" pitchFamily="2" charset="-52"/>
                <a:cs typeface="Courier New" panose="02070309020205020404" pitchFamily="49" charset="0"/>
              </a:rPr>
              <a:t>instr</a:t>
            </a:r>
            <a:r>
              <a:rPr lang="ru-RU" i="1" dirty="0">
                <a:latin typeface="Nunito Sans" pitchFamily="2" charset="-52"/>
                <a:cs typeface="Courier New" panose="02070309020205020404" pitchFamily="49" charset="0"/>
              </a:rPr>
              <a:t> </a:t>
            </a:r>
            <a:r>
              <a:rPr lang="ru-RU" dirty="0">
                <a:latin typeface="Nunito Sans" pitchFamily="2" charset="-52"/>
              </a:rPr>
              <a:t>больше не появляется в сигналах VIZ «To Be </a:t>
            </a:r>
            <a:r>
              <a:rPr lang="ru-RU" dirty="0" err="1">
                <a:latin typeface="Nunito Sans" pitchFamily="2" charset="-52"/>
              </a:rPr>
              <a:t>Implemented</a:t>
            </a:r>
            <a:r>
              <a:rPr lang="ru-RU" dirty="0">
                <a:latin typeface="Nunito Sans" pitchFamily="2" charset="-52"/>
              </a:rPr>
              <a:t>».</a:t>
            </a:r>
          </a:p>
          <a:p>
            <a:pPr marL="0" indent="0">
              <a:lnSpc>
                <a:spcPct val="130000"/>
              </a:lnSpc>
              <a:buNone/>
            </a:pPr>
            <a:endParaRPr lang="ru-RU" sz="800" dirty="0">
              <a:latin typeface="Nunito Sans" pitchFamily="2" charset="-52"/>
            </a:endParaRPr>
          </a:p>
        </p:txBody>
      </p:sp>
      <p:pic>
        <p:nvPicPr>
          <p:cNvPr id="4" name="Рисунок 3">
            <a:extLst>
              <a:ext uri="{FF2B5EF4-FFF2-40B4-BE49-F238E27FC236}">
                <a16:creationId xmlns:a16="http://schemas.microsoft.com/office/drawing/2014/main" id="{9600F502-727A-6FAE-5968-CF7CD19E4D59}"/>
              </a:ext>
            </a:extLst>
          </p:cNvPr>
          <p:cNvPicPr>
            <a:picLocks noChangeAspect="1"/>
          </p:cNvPicPr>
          <p:nvPr/>
        </p:nvPicPr>
        <p:blipFill>
          <a:blip r:embed="rId3"/>
          <a:stretch>
            <a:fillRect/>
          </a:stretch>
        </p:blipFill>
        <p:spPr>
          <a:xfrm>
            <a:off x="4830925" y="1230467"/>
            <a:ext cx="3913693" cy="2682565"/>
          </a:xfrm>
          <a:prstGeom prst="rect">
            <a:avLst/>
          </a:prstGeom>
        </p:spPr>
      </p:pic>
    </p:spTree>
    <p:extLst>
      <p:ext uri="{BB962C8B-B14F-4D97-AF65-F5344CB8AC3E}">
        <p14:creationId xmlns:p14="http://schemas.microsoft.com/office/powerpoint/2010/main" val="297928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86648" y="247029"/>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Декодер команд </a:t>
            </a:r>
          </a:p>
        </p:txBody>
      </p:sp>
      <p:sp>
        <p:nvSpPr>
          <p:cNvPr id="3" name="TextBox 2">
            <a:extLst>
              <a:ext uri="{FF2B5EF4-FFF2-40B4-BE49-F238E27FC236}">
                <a16:creationId xmlns:a16="http://schemas.microsoft.com/office/drawing/2014/main" id="{E55AAE95-465C-9970-9474-AFF487D17AC1}"/>
              </a:ext>
            </a:extLst>
          </p:cNvPr>
          <p:cNvSpPr txBox="1"/>
          <p:nvPr/>
        </p:nvSpPr>
        <p:spPr>
          <a:xfrm>
            <a:off x="399382" y="1070546"/>
            <a:ext cx="8318733" cy="12034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30000"/>
              </a:lnSpc>
            </a:pPr>
            <a:r>
              <a:rPr lang="ru-RU" sz="1600" dirty="0"/>
              <a:t>Прежде чем интерпретировать команду, нужно знать ее тип. Он определяется по ее коду операции </a:t>
            </a:r>
            <a:r>
              <a:rPr lang="ru-RU" sz="1600" dirty="0" err="1"/>
              <a:t>opcode</a:t>
            </a:r>
            <a:r>
              <a:rPr lang="ru-RU" sz="1600" dirty="0"/>
              <a:t> в </a:t>
            </a:r>
            <a:r>
              <a:rPr lang="ru-RU" sz="1600" i="1" dirty="0">
                <a:latin typeface="Courier New" panose="02070309020205020404" pitchFamily="49" charset="0"/>
                <a:cs typeface="Courier New" panose="02070309020205020404" pitchFamily="49" charset="0"/>
              </a:rPr>
              <a:t>$</a:t>
            </a:r>
            <a:r>
              <a:rPr lang="ru-RU" sz="1600" i="1" dirty="0" err="1">
                <a:latin typeface="Courier New" panose="02070309020205020404" pitchFamily="49" charset="0"/>
                <a:cs typeface="Courier New" panose="02070309020205020404" pitchFamily="49" charset="0"/>
              </a:rPr>
              <a:t>instr</a:t>
            </a:r>
            <a:r>
              <a:rPr lang="ru-RU" sz="1600" i="1" dirty="0">
                <a:latin typeface="Courier New" panose="02070309020205020404" pitchFamily="49" charset="0"/>
                <a:cs typeface="Courier New" panose="02070309020205020404" pitchFamily="49" charset="0"/>
              </a:rPr>
              <a:t>[6:0]</a:t>
            </a:r>
            <a:r>
              <a:rPr lang="ru-RU" sz="1600" i="1" dirty="0"/>
              <a:t>. </a:t>
            </a:r>
            <a:r>
              <a:rPr lang="ru-RU" sz="1600" dirty="0"/>
              <a:t>ISA (</a:t>
            </a:r>
            <a:r>
              <a:rPr lang="ru-RU" sz="1600" dirty="0" err="1"/>
              <a:t>Instruction</a:t>
            </a:r>
            <a:r>
              <a:rPr lang="ru-RU" sz="1600" dirty="0"/>
              <a:t> Standard Architecture) определяет тип инструкции следующим образом:</a:t>
            </a:r>
          </a:p>
          <a:p>
            <a:pPr marL="0" indent="0">
              <a:lnSpc>
                <a:spcPct val="130000"/>
              </a:lnSpc>
              <a:buNone/>
            </a:pPr>
            <a:endParaRPr lang="ru-RU" sz="800" dirty="0">
              <a:latin typeface="Nunito Sans" pitchFamily="2" charset="-52"/>
            </a:endParaRPr>
          </a:p>
        </p:txBody>
      </p:sp>
      <p:pic>
        <p:nvPicPr>
          <p:cNvPr id="2" name="Рисунок 1">
            <a:extLst>
              <a:ext uri="{FF2B5EF4-FFF2-40B4-BE49-F238E27FC236}">
                <a16:creationId xmlns:a16="http://schemas.microsoft.com/office/drawing/2014/main" id="{CB9E8470-686A-56C8-D125-FBFA61A67DBF}"/>
              </a:ext>
            </a:extLst>
          </p:cNvPr>
          <p:cNvPicPr>
            <a:picLocks noChangeAspect="1"/>
          </p:cNvPicPr>
          <p:nvPr/>
        </p:nvPicPr>
        <p:blipFill>
          <a:blip r:embed="rId3"/>
          <a:stretch>
            <a:fillRect/>
          </a:stretch>
        </p:blipFill>
        <p:spPr>
          <a:xfrm>
            <a:off x="286648" y="2254176"/>
            <a:ext cx="8724736" cy="2480832"/>
          </a:xfrm>
          <a:prstGeom prst="rect">
            <a:avLst/>
          </a:prstGeom>
        </p:spPr>
      </p:pic>
    </p:spTree>
    <p:extLst>
      <p:ext uri="{BB962C8B-B14F-4D97-AF65-F5344CB8AC3E}">
        <p14:creationId xmlns:p14="http://schemas.microsoft.com/office/powerpoint/2010/main" val="227522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Декодер команд </a:t>
            </a:r>
          </a:p>
        </p:txBody>
      </p:sp>
      <p:sp>
        <p:nvSpPr>
          <p:cNvPr id="5" name="TextBox 4">
            <a:extLst>
              <a:ext uri="{FF2B5EF4-FFF2-40B4-BE49-F238E27FC236}">
                <a16:creationId xmlns:a16="http://schemas.microsoft.com/office/drawing/2014/main" id="{FEA97380-067E-C24C-B7AA-2D07B6561CB1}"/>
              </a:ext>
            </a:extLst>
          </p:cNvPr>
          <p:cNvSpPr txBox="1"/>
          <p:nvPr/>
        </p:nvSpPr>
        <p:spPr>
          <a:xfrm>
            <a:off x="281110" y="1031160"/>
            <a:ext cx="8581779" cy="3670236"/>
          </a:xfrm>
          <a:prstGeom prst="rect">
            <a:avLst/>
          </a:prstGeom>
          <a:noFill/>
        </p:spPr>
        <p:txBody>
          <a:bodyPr wrap="square">
            <a:spAutoFit/>
          </a:bodyPr>
          <a:lstStyle/>
          <a:p>
            <a:pPr marL="0" indent="0">
              <a:lnSpc>
                <a:spcPct val="130000"/>
              </a:lnSpc>
              <a:buNone/>
            </a:pPr>
            <a:r>
              <a:rPr lang="ru-RU" sz="2000" dirty="0">
                <a:latin typeface="Nunito Sans" pitchFamily="2" charset="-52"/>
              </a:rPr>
              <a:t>Выполните следующие шаги: </a:t>
            </a:r>
          </a:p>
          <a:p>
            <a:pPr marL="514350" indent="-514350">
              <a:lnSpc>
                <a:spcPct val="130000"/>
              </a:lnSpc>
              <a:buAutoNum type="arabicPeriod"/>
            </a:pPr>
            <a:r>
              <a:rPr lang="ru-RU" sz="2000" dirty="0">
                <a:latin typeface="Nunito Sans" pitchFamily="2" charset="-52"/>
              </a:rPr>
              <a:t>Добавьте оператор присваивания в свой код и напишите остальные 5 операторов для типов команд I, R, S, B и J. (Серые ячейки можно игнорировать, так как они не используются в RV32I). </a:t>
            </a:r>
          </a:p>
          <a:p>
            <a:pPr marL="514350" indent="-514350">
              <a:lnSpc>
                <a:spcPct val="130000"/>
              </a:lnSpc>
              <a:buAutoNum type="arabicPeriod"/>
            </a:pPr>
            <a:r>
              <a:rPr lang="ru-RU" sz="2000" dirty="0">
                <a:latin typeface="Nunito Sans" pitchFamily="2" charset="-52"/>
              </a:rPr>
              <a:t>Скомпилируйте и проведите моделирование кода. Изучите вывод LOG. В окне VIZ «</a:t>
            </a:r>
            <a:r>
              <a:rPr lang="ru-RU" sz="2000" dirty="0" err="1">
                <a:latin typeface="Nunito Sans" pitchFamily="2" charset="-52"/>
              </a:rPr>
              <a:t>Instr.Decode</a:t>
            </a:r>
            <a:r>
              <a:rPr lang="ru-RU" sz="2000" dirty="0">
                <a:latin typeface="Nunito Sans" pitchFamily="2" charset="-52"/>
              </a:rPr>
              <a:t>» должен указываться тип текущей команды. Отладьте при необходимости код, используя окно осциллограмм WAVEFORM.</a:t>
            </a:r>
          </a:p>
        </p:txBody>
      </p:sp>
    </p:spTree>
    <p:extLst>
      <p:ext uri="{BB962C8B-B14F-4D97-AF65-F5344CB8AC3E}">
        <p14:creationId xmlns:p14="http://schemas.microsoft.com/office/powerpoint/2010/main" val="164005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25"/>
          <p:cNvSpPr txBox="1">
            <a:spLocks noGrp="1"/>
          </p:cNvSpPr>
          <p:nvPr>
            <p:ph type="title"/>
          </p:nvPr>
        </p:nvSpPr>
        <p:spPr>
          <a:xfrm>
            <a:off x="274122" y="470700"/>
            <a:ext cx="6977100" cy="3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Декодер команд </a:t>
            </a:r>
          </a:p>
        </p:txBody>
      </p:sp>
      <p:sp>
        <p:nvSpPr>
          <p:cNvPr id="5" name="TextBox 4">
            <a:extLst>
              <a:ext uri="{FF2B5EF4-FFF2-40B4-BE49-F238E27FC236}">
                <a16:creationId xmlns:a16="http://schemas.microsoft.com/office/drawing/2014/main" id="{FEA97380-067E-C24C-B7AA-2D07B6561CB1}"/>
              </a:ext>
            </a:extLst>
          </p:cNvPr>
          <p:cNvSpPr txBox="1"/>
          <p:nvPr/>
        </p:nvSpPr>
        <p:spPr>
          <a:xfrm>
            <a:off x="281110" y="1118842"/>
            <a:ext cx="8581779" cy="3352841"/>
          </a:xfrm>
          <a:prstGeom prst="rect">
            <a:avLst/>
          </a:prstGeom>
          <a:noFill/>
        </p:spPr>
        <p:txBody>
          <a:bodyPr wrap="square">
            <a:spAutoFit/>
          </a:bodyPr>
          <a:lstStyle/>
          <a:p>
            <a:pPr marL="0" indent="0">
              <a:lnSpc>
                <a:spcPct val="130000"/>
              </a:lnSpc>
              <a:buNone/>
            </a:pPr>
            <a:r>
              <a:rPr lang="ru-RU" sz="1800" dirty="0">
                <a:latin typeface="Nunito Sans" pitchFamily="2" charset="-52"/>
              </a:rPr>
              <a:t>Поля команд</a:t>
            </a:r>
          </a:p>
          <a:p>
            <a:pPr marL="514350" indent="-514350">
              <a:lnSpc>
                <a:spcPct val="130000"/>
              </a:lnSpc>
              <a:buAutoNum type="arabicPeriod"/>
            </a:pPr>
            <a:r>
              <a:rPr lang="ru-RU" sz="1600" dirty="0">
                <a:latin typeface="Nunito Sans" pitchFamily="2" charset="-52"/>
              </a:rPr>
              <a:t>Извлеките поля, например, таким образом: </a:t>
            </a:r>
            <a:r>
              <a:rPr lang="ru-RU" sz="1600" i="1" dirty="0">
                <a:latin typeface="Nunito Sans" pitchFamily="2" charset="-52"/>
                <a:cs typeface="Courier New" panose="02070309020205020404" pitchFamily="49" charset="0"/>
              </a:rPr>
              <a:t>$rs2[4:0] = $</a:t>
            </a:r>
            <a:r>
              <a:rPr lang="ru-RU" sz="1600" i="1" dirty="0" err="1">
                <a:latin typeface="Nunito Sans" pitchFamily="2" charset="-52"/>
                <a:cs typeface="Courier New" panose="02070309020205020404" pitchFamily="49" charset="0"/>
              </a:rPr>
              <a:t>instr</a:t>
            </a:r>
            <a:r>
              <a:rPr lang="ru-RU" sz="1600" i="1" dirty="0">
                <a:latin typeface="Nunito Sans" pitchFamily="2" charset="-52"/>
                <a:cs typeface="Courier New" panose="02070309020205020404" pitchFamily="49" charset="0"/>
              </a:rPr>
              <a:t>[24:20]</a:t>
            </a:r>
            <a:r>
              <a:rPr lang="ru-RU" sz="1600" dirty="0">
                <a:latin typeface="Nunito Sans" pitchFamily="2" charset="-52"/>
                <a:cs typeface="Courier New" panose="02070309020205020404" pitchFamily="49" charset="0"/>
              </a:rPr>
              <a:t>. </a:t>
            </a:r>
            <a:endParaRPr lang="en-US" sz="1600" dirty="0">
              <a:latin typeface="Nunito Sans" pitchFamily="2" charset="-52"/>
              <a:cs typeface="Courier New" panose="02070309020205020404" pitchFamily="49" charset="0"/>
            </a:endParaRPr>
          </a:p>
          <a:p>
            <a:pPr marL="514350" indent="-514350">
              <a:lnSpc>
                <a:spcPct val="130000"/>
              </a:lnSpc>
              <a:buAutoNum type="arabicPeriod"/>
            </a:pPr>
            <a:r>
              <a:rPr lang="ru-RU" sz="1600" dirty="0">
                <a:latin typeface="Nunito Sans" pitchFamily="2" charset="-52"/>
              </a:rPr>
              <a:t>Определите, когда эти поля валидны (за исключением </a:t>
            </a:r>
            <a:r>
              <a:rPr lang="ru-RU" sz="1600" i="1" dirty="0">
                <a:latin typeface="Nunito Sans" pitchFamily="2" charset="-52"/>
              </a:rPr>
              <a:t>$</a:t>
            </a:r>
            <a:r>
              <a:rPr lang="ru-RU" sz="1600" i="1" dirty="0" err="1">
                <a:latin typeface="Nunito Sans" pitchFamily="2" charset="-52"/>
              </a:rPr>
              <a:t>opcode</a:t>
            </a:r>
            <a:r>
              <a:rPr lang="ru-RU" sz="1600" dirty="0">
                <a:latin typeface="Nunito Sans" pitchFamily="2" charset="-52"/>
              </a:rPr>
              <a:t>, который действителен всегда). Например: </a:t>
            </a:r>
            <a:r>
              <a:rPr lang="ru-RU" sz="1600" i="1" dirty="0">
                <a:latin typeface="Nunito Sans" pitchFamily="2" charset="-52"/>
                <a:cs typeface="Courier New" panose="02070309020205020404" pitchFamily="49" charset="0"/>
              </a:rPr>
              <a:t>$rs2_valid = $</a:t>
            </a:r>
            <a:r>
              <a:rPr lang="ru-RU" sz="1600" i="1" dirty="0" err="1">
                <a:latin typeface="Nunito Sans" pitchFamily="2" charset="-52"/>
                <a:cs typeface="Courier New" panose="02070309020205020404" pitchFamily="49" charset="0"/>
              </a:rPr>
              <a:t>is_r_instr</a:t>
            </a:r>
            <a:r>
              <a:rPr lang="ru-RU" sz="1600" i="1" dirty="0">
                <a:latin typeface="Nunito Sans" pitchFamily="2" charset="-52"/>
                <a:cs typeface="Courier New" panose="02070309020205020404" pitchFamily="49" charset="0"/>
              </a:rPr>
              <a:t> || $</a:t>
            </a:r>
            <a:r>
              <a:rPr lang="ru-RU" sz="1600" i="1" dirty="0" err="1">
                <a:latin typeface="Nunito Sans" pitchFamily="2" charset="-52"/>
                <a:cs typeface="Courier New" panose="02070309020205020404" pitchFamily="49" charset="0"/>
              </a:rPr>
              <a:t>is_s_instr</a:t>
            </a:r>
            <a:r>
              <a:rPr lang="ru-RU" sz="1600" i="1" dirty="0">
                <a:latin typeface="Nunito Sans" pitchFamily="2" charset="-52"/>
                <a:cs typeface="Courier New" panose="02070309020205020404" pitchFamily="49" charset="0"/>
              </a:rPr>
              <a:t> || $</a:t>
            </a:r>
            <a:r>
              <a:rPr lang="ru-RU" sz="1600" i="1" dirty="0" err="1">
                <a:latin typeface="Nunito Sans" pitchFamily="2" charset="-52"/>
                <a:cs typeface="Courier New" panose="02070309020205020404" pitchFamily="49" charset="0"/>
              </a:rPr>
              <a:t>is_b_instr</a:t>
            </a:r>
            <a:r>
              <a:rPr lang="ru-RU" sz="1600" i="1" dirty="0">
                <a:latin typeface="Nunito Sans" pitchFamily="2" charset="-52"/>
                <a:cs typeface="Courier New" panose="02070309020205020404" pitchFamily="49" charset="0"/>
              </a:rPr>
              <a:t>; </a:t>
            </a:r>
            <a:endParaRPr lang="en-US" sz="1600" i="1" dirty="0">
              <a:latin typeface="Nunito Sans" pitchFamily="2" charset="-52"/>
            </a:endParaRPr>
          </a:p>
          <a:p>
            <a:pPr marL="514350" indent="-514350">
              <a:lnSpc>
                <a:spcPct val="130000"/>
              </a:lnSpc>
              <a:buAutoNum type="arabicPeriod"/>
            </a:pPr>
            <a:r>
              <a:rPr lang="ru-RU" sz="1600" dirty="0">
                <a:latin typeface="Nunito Sans" pitchFamily="2" charset="-52"/>
              </a:rPr>
              <a:t>Чтобы множество предупреждений в LOG не мешали, их можно скрыть, добавив следующий код: </a:t>
            </a:r>
            <a:r>
              <a:rPr lang="ru-RU" sz="1600" i="1" dirty="0">
                <a:latin typeface="Nunito Sans" pitchFamily="2" charset="-52"/>
                <a:cs typeface="Courier New" panose="02070309020205020404" pitchFamily="49" charset="0"/>
              </a:rPr>
              <a:t>`BOGUS_USE($</a:t>
            </a:r>
            <a:r>
              <a:rPr lang="ru-RU" sz="1600" i="1" dirty="0" err="1">
                <a:latin typeface="Nunito Sans" pitchFamily="2" charset="-52"/>
                <a:cs typeface="Courier New" panose="02070309020205020404" pitchFamily="49" charset="0"/>
              </a:rPr>
              <a:t>rd</a:t>
            </a:r>
            <a:r>
              <a:rPr lang="ru-RU" sz="1600" i="1" dirty="0">
                <a:latin typeface="Nunito Sans" pitchFamily="2" charset="-52"/>
                <a:cs typeface="Courier New" panose="02070309020205020404" pitchFamily="49" charset="0"/>
              </a:rPr>
              <a:t> $</a:t>
            </a:r>
            <a:r>
              <a:rPr lang="ru-RU" sz="1600" i="1" dirty="0" err="1">
                <a:latin typeface="Nunito Sans" pitchFamily="2" charset="-52"/>
                <a:cs typeface="Courier New" panose="02070309020205020404" pitchFamily="49" charset="0"/>
              </a:rPr>
              <a:t>rd_valid</a:t>
            </a:r>
            <a:r>
              <a:rPr lang="ru-RU" sz="1600" i="1" dirty="0">
                <a:latin typeface="Nunito Sans" pitchFamily="2" charset="-52"/>
                <a:cs typeface="Courier New" panose="02070309020205020404" pitchFamily="49" charset="0"/>
              </a:rPr>
              <a:t> $rs1 $rs1_valid ...)</a:t>
            </a:r>
            <a:endParaRPr lang="en-US" sz="1600" i="1" dirty="0">
              <a:latin typeface="Nunito Sans" pitchFamily="2" charset="-52"/>
              <a:cs typeface="Courier New" panose="02070309020205020404" pitchFamily="49" charset="0"/>
            </a:endParaRPr>
          </a:p>
          <a:p>
            <a:pPr marL="514350" indent="-514350">
              <a:lnSpc>
                <a:spcPct val="130000"/>
              </a:lnSpc>
              <a:buAutoNum type="arabicPeriod"/>
            </a:pPr>
            <a:r>
              <a:rPr lang="ru-RU" sz="1600" dirty="0">
                <a:latin typeface="Nunito Sans" pitchFamily="2" charset="-52"/>
              </a:rPr>
              <a:t>Скомпилируйте и выполните моделирование кода и убедитесь, что LOG теперь чист. Теперь вы должны увидеть индексы регистров в VIZ (в синей части декодирования инструкций).</a:t>
            </a:r>
            <a:r>
              <a:rPr lang="en-US" sz="1600" dirty="0">
                <a:latin typeface="Nunito Sans" pitchFamily="2" charset="-52"/>
              </a:rPr>
              <a:t> </a:t>
            </a:r>
            <a:r>
              <a:rPr lang="ru-RU" sz="1600" dirty="0">
                <a:latin typeface="Nunito Sans" pitchFamily="2" charset="-52"/>
              </a:rPr>
              <a:t>Убедитесь, что они выглядят корректно, и отладьте код, если необходимо</a:t>
            </a:r>
            <a:r>
              <a:rPr lang="en-US" sz="1600" dirty="0">
                <a:latin typeface="Nunito Sans" pitchFamily="2" charset="-52"/>
              </a:rPr>
              <a:t>.</a:t>
            </a:r>
            <a:endParaRPr lang="en-US" sz="4800" dirty="0"/>
          </a:p>
        </p:txBody>
      </p:sp>
    </p:spTree>
    <p:extLst>
      <p:ext uri="{BB962C8B-B14F-4D97-AF65-F5344CB8AC3E}">
        <p14:creationId xmlns:p14="http://schemas.microsoft.com/office/powerpoint/2010/main" val="391005290"/>
      </p:ext>
    </p:extLst>
  </p:cSld>
  <p:clrMapOvr>
    <a:masterClrMapping/>
  </p:clrMapOvr>
</p:sld>
</file>

<file path=ppt/theme/theme1.xml><?xml version="1.0" encoding="utf-8"?>
<a:theme xmlns:a="http://schemas.openxmlformats.org/drawingml/2006/main" name="RISC-V Шаблон">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5582</Words>
  <Application>Microsoft Office PowerPoint</Application>
  <PresentationFormat>Экран (16:9)</PresentationFormat>
  <Paragraphs>257</Paragraphs>
  <Slides>19</Slides>
  <Notes>19</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19</vt:i4>
      </vt:variant>
    </vt:vector>
  </HeadingPairs>
  <TitlesOfParts>
    <vt:vector size="26" baseType="lpstr">
      <vt:lpstr>Calibri</vt:lpstr>
      <vt:lpstr>Arial</vt:lpstr>
      <vt:lpstr>Nunito Sans</vt:lpstr>
      <vt:lpstr>Times New Roman</vt:lpstr>
      <vt:lpstr>Courier New</vt:lpstr>
      <vt:lpstr>Nunito Sans Light</vt:lpstr>
      <vt:lpstr>RISC-V Шаблон</vt:lpstr>
      <vt:lpstr>Building a RISC-V CPU Core  4 лекция | Подмножество ядра процессора RISC-V    </vt:lpstr>
      <vt:lpstr>План</vt:lpstr>
      <vt:lpstr>Настройка рабочего окружения</vt:lpstr>
      <vt:lpstr>Микроархитектура процессорного ядра</vt:lpstr>
      <vt:lpstr>Программный счетчик PC</vt:lpstr>
      <vt:lpstr>Память крманд IMem</vt:lpstr>
      <vt:lpstr>Декодер команд </vt:lpstr>
      <vt:lpstr>Декодер команд </vt:lpstr>
      <vt:lpstr>Декодер команд </vt:lpstr>
      <vt:lpstr>Декодер команд </vt:lpstr>
      <vt:lpstr>Декодер инструкций </vt:lpstr>
      <vt:lpstr>Чтение регистрового файла </vt:lpstr>
      <vt:lpstr>Арифметико-логическое устройство</vt:lpstr>
      <vt:lpstr>Запись в регистровый файл </vt:lpstr>
      <vt:lpstr>Логика ветвления </vt:lpstr>
      <vt:lpstr>Логика ветвления </vt:lpstr>
      <vt:lpstr>Логика ветвления</vt:lpstr>
      <vt:lpstr>Логика ветвления</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2024-08-05T18:56:20Z</dcterms:modified>
</cp:coreProperties>
</file>